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2"/>
  </p:notesMasterIdLst>
  <p:sldIdLst>
    <p:sldId id="603" r:id="rId2"/>
    <p:sldId id="602" r:id="rId3"/>
    <p:sldId id="601" r:id="rId4"/>
    <p:sldId id="600" r:id="rId5"/>
    <p:sldId id="599" r:id="rId6"/>
    <p:sldId id="598" r:id="rId7"/>
    <p:sldId id="597" r:id="rId8"/>
    <p:sldId id="636" r:id="rId9"/>
    <p:sldId id="637" r:id="rId10"/>
    <p:sldId id="638" r:id="rId11"/>
    <p:sldId id="639" r:id="rId12"/>
    <p:sldId id="596" r:id="rId13"/>
    <p:sldId id="595" r:id="rId14"/>
    <p:sldId id="594" r:id="rId15"/>
    <p:sldId id="374" r:id="rId16"/>
    <p:sldId id="375" r:id="rId17"/>
    <p:sldId id="376" r:id="rId18"/>
    <p:sldId id="377" r:id="rId19"/>
    <p:sldId id="618" r:id="rId20"/>
    <p:sldId id="619" r:id="rId21"/>
    <p:sldId id="620" r:id="rId22"/>
    <p:sldId id="621" r:id="rId23"/>
    <p:sldId id="622" r:id="rId24"/>
    <p:sldId id="623" r:id="rId25"/>
    <p:sldId id="624" r:id="rId26"/>
    <p:sldId id="625" r:id="rId27"/>
    <p:sldId id="626" r:id="rId28"/>
    <p:sldId id="627" r:id="rId29"/>
    <p:sldId id="628" r:id="rId30"/>
    <p:sldId id="629" r:id="rId31"/>
    <p:sldId id="630" r:id="rId32"/>
    <p:sldId id="631" r:id="rId33"/>
    <p:sldId id="633" r:id="rId34"/>
    <p:sldId id="634" r:id="rId35"/>
    <p:sldId id="604" r:id="rId36"/>
    <p:sldId id="615" r:id="rId37"/>
    <p:sldId id="644" r:id="rId38"/>
    <p:sldId id="645" r:id="rId39"/>
    <p:sldId id="646" r:id="rId40"/>
    <p:sldId id="647" r:id="rId41"/>
    <p:sldId id="648" r:id="rId42"/>
    <p:sldId id="649" r:id="rId43"/>
    <p:sldId id="650" r:id="rId44"/>
    <p:sldId id="651" r:id="rId45"/>
    <p:sldId id="652" r:id="rId46"/>
    <p:sldId id="653" r:id="rId47"/>
    <p:sldId id="654" r:id="rId48"/>
    <p:sldId id="655" r:id="rId49"/>
    <p:sldId id="656" r:id="rId50"/>
    <p:sldId id="657" r:id="rId51"/>
    <p:sldId id="658" r:id="rId52"/>
    <p:sldId id="659" r:id="rId53"/>
    <p:sldId id="660" r:id="rId54"/>
    <p:sldId id="661" r:id="rId55"/>
    <p:sldId id="662" r:id="rId56"/>
    <p:sldId id="663" r:id="rId57"/>
    <p:sldId id="664" r:id="rId58"/>
    <p:sldId id="665" r:id="rId59"/>
    <p:sldId id="666" r:id="rId60"/>
    <p:sldId id="667" r:id="rId61"/>
    <p:sldId id="668" r:id="rId62"/>
    <p:sldId id="669" r:id="rId63"/>
    <p:sldId id="670" r:id="rId64"/>
    <p:sldId id="671" r:id="rId65"/>
    <p:sldId id="672" r:id="rId66"/>
    <p:sldId id="673" r:id="rId67"/>
    <p:sldId id="674" r:id="rId68"/>
    <p:sldId id="675" r:id="rId69"/>
    <p:sldId id="676" r:id="rId70"/>
    <p:sldId id="677" r:id="rId71"/>
    <p:sldId id="678" r:id="rId72"/>
    <p:sldId id="679" r:id="rId73"/>
    <p:sldId id="680" r:id="rId74"/>
    <p:sldId id="681" r:id="rId75"/>
    <p:sldId id="682" r:id="rId76"/>
    <p:sldId id="683" r:id="rId77"/>
    <p:sldId id="684" r:id="rId78"/>
    <p:sldId id="685" r:id="rId79"/>
    <p:sldId id="686" r:id="rId80"/>
    <p:sldId id="322" r:id="rId81"/>
  </p:sldIdLst>
  <p:sldSz cx="9144000" cy="6858000" type="screen4x3"/>
  <p:notesSz cx="6858000" cy="9144000"/>
  <p:embeddedFontLst>
    <p:embeddedFont>
      <p:font typeface="Cabin" panose="020B0604020202020204" charset="0"/>
      <p:regular r:id="rId83"/>
      <p:bold r:id="rId84"/>
      <p:italic r:id="rId85"/>
      <p:boldItalic r:id="rId86"/>
    </p:embeddedFont>
    <p:embeddedFont>
      <p:font typeface="Calibri" panose="020F0502020204030204" pitchFamily="34" charset="0"/>
      <p:regular r:id="rId87"/>
      <p:bold r:id="rId88"/>
      <p:italic r:id="rId89"/>
      <p:boldItalic r:id="rId90"/>
    </p:embeddedFont>
    <p:embeddedFont>
      <p:font typeface="Verdana" panose="020B060403050404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9" autoAdjust="0"/>
  </p:normalViewPr>
  <p:slideViewPr>
    <p:cSldViewPr snapToGrid="0">
      <p:cViewPr varScale="1">
        <p:scale>
          <a:sx n="66" d="100"/>
          <a:sy n="66" d="100"/>
        </p:scale>
        <p:origin x="1488"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77801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87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25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21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85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544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19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6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07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229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37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61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069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i-FI" sz="1200" b="0" i="0" u="none" strike="noStrike" cap="none">
                <a:solidFill>
                  <a:schemeClr val="dk1"/>
                </a:solidFill>
                <a:latin typeface="Calibri"/>
                <a:ea typeface="Calibri"/>
                <a:cs typeface="Calibri"/>
                <a:sym typeface="Calibri"/>
              </a:rPr>
              <a:t>24</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78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86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165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396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562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01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56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33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572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72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769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8352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615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472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21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841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745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772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196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854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81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394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407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702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941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454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890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906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603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257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3860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1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928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917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661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007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9584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779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200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51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9507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516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52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166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6451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1473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912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08821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556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8055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8795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340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297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87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4665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2327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1535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43132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7357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8059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12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18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6117" y="4722694"/>
            <a:ext cx="5408929" cy="4474131"/>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896938" y="746125"/>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82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1432560" y="359898"/>
            <a:ext cx="7406640" cy="1472184"/>
          </a:xfrm>
          <a:prstGeom prst="rect">
            <a:avLst/>
          </a:prstGeom>
          <a:noFill/>
          <a:ln>
            <a:noFill/>
          </a:ln>
        </p:spPr>
        <p:txBody>
          <a:bodyPr wrap="square" lIns="91425" tIns="91425" rIns="91425" bIns="91425" anchor="b"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1432560" y="1850064"/>
            <a:ext cx="7406640" cy="1752600"/>
          </a:xfrm>
          <a:prstGeom prst="rect">
            <a:avLst/>
          </a:prstGeom>
          <a:noFill/>
          <a:ln>
            <a:noFill/>
          </a:ln>
        </p:spPr>
        <p:txBody>
          <a:bodyPr wrap="square" lIns="91425" tIns="91425" rIns="91425" bIns="91425" anchor="t" anchorCtr="0"/>
          <a:lstStyle>
            <a:lvl1pPr marL="27432" marR="0" lvl="0" indent="-2032" algn="l" rtl="0">
              <a:lnSpc>
                <a:spcPct val="100000"/>
              </a:lnSpc>
              <a:spcBef>
                <a:spcPts val="600"/>
              </a:spcBef>
              <a:buClr>
                <a:schemeClr val="accent1"/>
              </a:buClr>
              <a:buFont typeface="Noto Sans Symbols"/>
              <a:buNone/>
              <a:defRPr sz="2600" b="0" i="0" u="none" strike="noStrike" cap="none">
                <a:solidFill>
                  <a:srgbClr val="341108"/>
                </a:solidFill>
                <a:latin typeface="Cabin"/>
                <a:ea typeface="Cabin"/>
                <a:cs typeface="Cabin"/>
                <a:sym typeface="Cabin"/>
              </a:defRPr>
            </a:lvl1pPr>
            <a:lvl2pPr marL="457200" marR="0" lvl="1" indent="0" algn="ctr" rtl="0">
              <a:lnSpc>
                <a:spcPct val="100000"/>
              </a:lnSpc>
              <a:spcBef>
                <a:spcPts val="550"/>
              </a:spcBef>
              <a:buClr>
                <a:schemeClr val="accent1"/>
              </a:buClr>
              <a:buFont typeface="Verdana"/>
              <a:buNone/>
              <a:defRPr sz="2800" b="0" i="0" u="none" strike="noStrike" cap="none">
                <a:solidFill>
                  <a:schemeClr val="dk1"/>
                </a:solidFill>
                <a:latin typeface="Cabin"/>
                <a:ea typeface="Cabin"/>
                <a:cs typeface="Cabin"/>
                <a:sym typeface="Cabin"/>
              </a:defRPr>
            </a:lvl2pPr>
            <a:lvl3pPr marL="914400" marR="0" lvl="2" indent="0" algn="ctr" rtl="0">
              <a:lnSpc>
                <a:spcPct val="100000"/>
              </a:lnSpc>
              <a:spcBef>
                <a:spcPts val="480"/>
              </a:spcBef>
              <a:buClr>
                <a:schemeClr val="accent2"/>
              </a:buClr>
              <a:buFont typeface="Noto Sans Symbols"/>
              <a:buNone/>
              <a:defRPr sz="2400" b="0" i="0" u="none" strike="noStrike" cap="none">
                <a:solidFill>
                  <a:schemeClr val="dk1"/>
                </a:solidFill>
                <a:latin typeface="Cabin"/>
                <a:ea typeface="Cabin"/>
                <a:cs typeface="Cabin"/>
                <a:sym typeface="Cabin"/>
              </a:defRPr>
            </a:lvl3pPr>
            <a:lvl4pPr marL="1371600" marR="0" lvl="3" indent="0" algn="ctr" rtl="0">
              <a:lnSpc>
                <a:spcPct val="100000"/>
              </a:lnSpc>
              <a:spcBef>
                <a:spcPts val="400"/>
              </a:spcBef>
              <a:buClr>
                <a:schemeClr val="accent3"/>
              </a:buClr>
              <a:buFont typeface="Noto Sans Symbols"/>
              <a:buNone/>
              <a:defRPr sz="2000" b="0" i="0" u="none" strike="noStrike" cap="none">
                <a:solidFill>
                  <a:schemeClr val="dk1"/>
                </a:solidFill>
                <a:latin typeface="Cabin"/>
                <a:ea typeface="Cabin"/>
                <a:cs typeface="Cabin"/>
                <a:sym typeface="Cabin"/>
              </a:defRPr>
            </a:lvl4pPr>
            <a:lvl5pPr marL="1828800" marR="0" lvl="4" indent="0" algn="ctr" rtl="0">
              <a:lnSpc>
                <a:spcPct val="100000"/>
              </a:lnSpc>
              <a:spcBef>
                <a:spcPts val="400"/>
              </a:spcBef>
              <a:buClr>
                <a:schemeClr val="accent4"/>
              </a:buClr>
              <a:buFont typeface="Noto Sans Symbols"/>
              <a:buNone/>
              <a:defRPr sz="2000" b="0" i="0" u="none" strike="noStrike" cap="none">
                <a:solidFill>
                  <a:schemeClr val="dk1"/>
                </a:solidFill>
                <a:latin typeface="Cabin"/>
                <a:ea typeface="Cabin"/>
                <a:cs typeface="Cabin"/>
                <a:sym typeface="Cabin"/>
              </a:defRPr>
            </a:lvl5pPr>
            <a:lvl6pPr marL="2286000" marR="0" lvl="5" indent="0" algn="ctr" rtl="0">
              <a:lnSpc>
                <a:spcPct val="100000"/>
              </a:lnSpc>
              <a:spcBef>
                <a:spcPts val="400"/>
              </a:spcBef>
              <a:buClr>
                <a:schemeClr val="accent5"/>
              </a:buClr>
              <a:buFont typeface="Noto Sans Symbols"/>
              <a:buNone/>
              <a:defRPr sz="2000" b="0" i="0" u="none" strike="noStrike" cap="none">
                <a:solidFill>
                  <a:schemeClr val="dk1"/>
                </a:solidFill>
                <a:latin typeface="Cabin"/>
                <a:ea typeface="Cabin"/>
                <a:cs typeface="Cabin"/>
                <a:sym typeface="Cabin"/>
              </a:defRPr>
            </a:lvl6pPr>
            <a:lvl7pPr marL="2743200" marR="0" lvl="6"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7pPr>
            <a:lvl8pPr marL="3200400" marR="0" lvl="7"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8pPr>
            <a:lvl9pPr marL="3657600" marR="0" lvl="8" indent="0" algn="ctr" rtl="0">
              <a:lnSpc>
                <a:spcPct val="100000"/>
              </a:lnSpc>
              <a:spcBef>
                <a:spcPts val="400"/>
              </a:spcBef>
              <a:buClr>
                <a:schemeClr val="accent6"/>
              </a:buClr>
              <a:buFont typeface="Noto Sans Symbols"/>
              <a:buNone/>
              <a:defRPr sz="20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24" name="Shape 24"/>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25" name="Shape 25"/>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
        <p:nvSpPr>
          <p:cNvPr id="26" name="Shape 26"/>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
        <p:nvSpPr>
          <p:cNvPr id="27" name="Shape 27"/>
          <p:cNvSpPr/>
          <p:nvPr/>
        </p:nvSpPr>
        <p:spPr>
          <a:xfrm>
            <a:off x="1157176" y="1345016"/>
            <a:ext cx="64008" cy="64008"/>
          </a:xfrm>
          <a:prstGeom prst="ellipse">
            <a:avLst/>
          </a:prstGeom>
          <a:noFill/>
          <a:ln w="12700" cap="rnd" cmpd="sng">
            <a:solidFill>
              <a:srgbClr val="317F92">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94"/>
        <p:cNvGrpSpPr/>
        <p:nvPr/>
      </p:nvGrpSpPr>
      <p:grpSpPr>
        <a:xfrm>
          <a:off x="0" y="0"/>
          <a:ext cx="0" cy="0"/>
          <a:chOff x="0" y="0"/>
          <a:chExt cx="0" cy="0"/>
        </a:xfrm>
      </p:grpSpPr>
      <p:sp>
        <p:nvSpPr>
          <p:cNvPr id="95" name="Shape 95"/>
          <p:cNvSpPr txBox="1">
            <a:spLocks noGrp="1"/>
          </p:cNvSpPr>
          <p:nvPr>
            <p:ph type="title"/>
          </p:nvPr>
        </p:nvSpPr>
        <p:spPr>
          <a:xfrm rot="5400000">
            <a:off x="4846637" y="2286002"/>
            <a:ext cx="5851525" cy="1828800"/>
          </a:xfrm>
          <a:prstGeom prst="rect">
            <a:avLst/>
          </a:prstGeom>
          <a:noFill/>
          <a:ln>
            <a:noFill/>
          </a:ln>
        </p:spPr>
        <p:txBody>
          <a:bodyPr wrap="square"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rot="5400000">
            <a:off x="998537" y="419103"/>
            <a:ext cx="5851525" cy="5562600"/>
          </a:xfrm>
          <a:prstGeom prst="rect">
            <a:avLst/>
          </a:prstGeom>
          <a:noFill/>
          <a:ln>
            <a:noFill/>
          </a:ln>
        </p:spPr>
        <p:txBody>
          <a:bodyPr wrap="square"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98" name="Shape 98"/>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99" name="Shape 99"/>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Tyhjä">
    <p:spTree>
      <p:nvGrpSpPr>
        <p:cNvPr id="1" name="Shape 65"/>
        <p:cNvGrpSpPr/>
        <p:nvPr/>
      </p:nvGrpSpPr>
      <p:grpSpPr>
        <a:xfrm>
          <a:off x="0" y="0"/>
          <a:ext cx="0" cy="0"/>
          <a:chOff x="0" y="0"/>
          <a:chExt cx="0" cy="0"/>
        </a:xfrm>
      </p:grpSpPr>
      <p:sp>
        <p:nvSpPr>
          <p:cNvPr id="66" name="Shape 66"/>
          <p:cNvSpPr/>
          <p:nvPr/>
        </p:nvSpPr>
        <p:spPr>
          <a:xfrm>
            <a:off x="1014984" y="0"/>
            <a:ext cx="8129016"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67" name="Shape 67"/>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68" name="Shape 68"/>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69" name="Shape 69"/>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
        <p:nvSpPr>
          <p:cNvPr id="70" name="Shape 70"/>
          <p:cNvSpPr/>
          <p:nvPr/>
        </p:nvSpPr>
        <p:spPr>
          <a:xfrm>
            <a:off x="1014984" y="-54"/>
            <a:ext cx="73152"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extLst>
      <p:ext uri="{BB962C8B-B14F-4D97-AF65-F5344CB8AC3E}">
        <p14:creationId xmlns:p14="http://schemas.microsoft.com/office/powerpoint/2010/main" val="166990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35608" y="274638"/>
            <a:ext cx="7498080" cy="1143000"/>
          </a:xfrm>
          <a:prstGeom prst="rect">
            <a:avLst/>
          </a:prstGeom>
          <a:noFill/>
          <a:ln>
            <a:noFill/>
          </a:ln>
        </p:spPr>
        <p:txBody>
          <a:bodyPr wrap="square"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1435608" y="1447800"/>
            <a:ext cx="7498080" cy="4800600"/>
          </a:xfrm>
          <a:prstGeom prst="rect">
            <a:avLst/>
          </a:prstGeom>
          <a:noFill/>
          <a:ln>
            <a:noFill/>
          </a:ln>
        </p:spPr>
        <p:txBody>
          <a:bodyPr wrap="square"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32" name="Shape 32"/>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33" name="Shape 33"/>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Osan ylätunniste">
    <p:spTree>
      <p:nvGrpSpPr>
        <p:cNvPr id="1" name="Shape 34"/>
        <p:cNvGrpSpPr/>
        <p:nvPr/>
      </p:nvGrpSpPr>
      <p:grpSpPr>
        <a:xfrm>
          <a:off x="0" y="0"/>
          <a:ext cx="0" cy="0"/>
          <a:chOff x="0" y="0"/>
          <a:chExt cx="0" cy="0"/>
        </a:xfrm>
      </p:grpSpPr>
      <p:sp>
        <p:nvSpPr>
          <p:cNvPr id="35" name="Shape 35"/>
          <p:cNvSpPr/>
          <p:nvPr/>
        </p:nvSpPr>
        <p:spPr>
          <a:xfrm>
            <a:off x="2282890" y="-54"/>
            <a:ext cx="6858000"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36" name="Shape 36"/>
          <p:cNvSpPr txBox="1">
            <a:spLocks noGrp="1"/>
          </p:cNvSpPr>
          <p:nvPr>
            <p:ph type="title"/>
          </p:nvPr>
        </p:nvSpPr>
        <p:spPr>
          <a:xfrm>
            <a:off x="2578392" y="2600325"/>
            <a:ext cx="6400800" cy="2286000"/>
          </a:xfrm>
          <a:prstGeom prst="rect">
            <a:avLst/>
          </a:prstGeom>
          <a:noFill/>
          <a:ln>
            <a:noFill/>
          </a:ln>
        </p:spPr>
        <p:txBody>
          <a:bodyPr wrap="square" lIns="91425" tIns="91425" rIns="91425" bIns="91425" anchor="t" anchorCtr="0"/>
          <a:lstStyle>
            <a:lvl1pPr marL="0" marR="0" lvl="0" indent="0" algn="l" rtl="0">
              <a:lnSpc>
                <a:spcPct val="112500"/>
              </a:lnSpc>
              <a:spcBef>
                <a:spcPts val="0"/>
              </a:spcBef>
              <a:buClr>
                <a:srgbClr val="562214"/>
              </a:buClr>
              <a:buFont typeface="Cabin"/>
              <a:buNone/>
              <a:defRPr sz="40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2578392" y="1066800"/>
            <a:ext cx="6400800" cy="1509712"/>
          </a:xfrm>
          <a:prstGeom prst="rect">
            <a:avLst/>
          </a:prstGeom>
          <a:noFill/>
          <a:ln>
            <a:noFill/>
          </a:ln>
        </p:spPr>
        <p:txBody>
          <a:bodyPr wrap="square" lIns="91425" tIns="91425" rIns="91425" bIns="91425" anchor="b" anchorCtr="0"/>
          <a:lstStyle>
            <a:lvl1pPr marL="18288" marR="0" lvl="0" indent="-5588" algn="l" rtl="0">
              <a:lnSpc>
                <a:spcPct val="115000"/>
              </a:lnSpc>
              <a:spcBef>
                <a:spcPts val="0"/>
              </a:spcBef>
              <a:buClr>
                <a:schemeClr val="accent1"/>
              </a:buClr>
              <a:buFont typeface="Noto Sans Symbols"/>
              <a:buNone/>
              <a:defRPr sz="2000" b="0" i="0" u="none" strike="noStrike" cap="none">
                <a:solidFill>
                  <a:srgbClr val="341108"/>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1800" b="0" i="0" u="none" strike="noStrike" cap="none">
                <a:solidFill>
                  <a:srgbClr val="888888"/>
                </a:solidFill>
                <a:latin typeface="Cabin"/>
                <a:ea typeface="Cabin"/>
                <a:cs typeface="Cabin"/>
                <a:sym typeface="Cabin"/>
              </a:defRPr>
            </a:lvl2pPr>
            <a:lvl3pPr marL="886967" marR="0" lvl="2" indent="-239267" algn="l" rtl="0">
              <a:lnSpc>
                <a:spcPct val="100000"/>
              </a:lnSpc>
              <a:spcBef>
                <a:spcPts val="320"/>
              </a:spcBef>
              <a:buClr>
                <a:schemeClr val="accent2"/>
              </a:buClr>
              <a:buFont typeface="Noto Sans Symbols"/>
              <a:buNone/>
              <a:defRPr sz="1600" b="0" i="0" u="none" strike="noStrike" cap="none">
                <a:solidFill>
                  <a:srgbClr val="888888"/>
                </a:solidFill>
                <a:latin typeface="Cabin"/>
                <a:ea typeface="Cabin"/>
                <a:cs typeface="Cabin"/>
                <a:sym typeface="Cabin"/>
              </a:defRPr>
            </a:lvl3pPr>
            <a:lvl4pPr marL="1097280" marR="0" lvl="3" indent="-182880" algn="l" rtl="0">
              <a:lnSpc>
                <a:spcPct val="100000"/>
              </a:lnSpc>
              <a:spcBef>
                <a:spcPts val="280"/>
              </a:spcBef>
              <a:buClr>
                <a:schemeClr val="accent3"/>
              </a:buClr>
              <a:buFont typeface="Noto Sans Symbols"/>
              <a:buNone/>
              <a:defRPr sz="1400" b="0" i="0" u="none" strike="noStrike" cap="none">
                <a:solidFill>
                  <a:srgbClr val="888888"/>
                </a:solidFill>
                <a:latin typeface="Cabin"/>
                <a:ea typeface="Cabin"/>
                <a:cs typeface="Cabin"/>
                <a:sym typeface="Cabin"/>
              </a:defRPr>
            </a:lvl4pPr>
            <a:lvl5pPr marL="1298448" marR="0" lvl="4" indent="-193547" algn="l" rtl="0">
              <a:lnSpc>
                <a:spcPct val="100000"/>
              </a:lnSpc>
              <a:spcBef>
                <a:spcPts val="280"/>
              </a:spcBef>
              <a:buClr>
                <a:schemeClr val="accent4"/>
              </a:buClr>
              <a:buFont typeface="Noto Sans Symbols"/>
              <a:buNone/>
              <a:defRPr sz="1400" b="0" i="0" u="none" strike="noStrike" cap="none">
                <a:solidFill>
                  <a:srgbClr val="888888"/>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38" name="Shape 38"/>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39" name="Shape 39"/>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40" name="Shape 40"/>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
        <p:nvSpPr>
          <p:cNvPr id="41" name="Shape 41"/>
          <p:cNvSpPr/>
          <p:nvPr/>
        </p:nvSpPr>
        <p:spPr>
          <a:xfrm>
            <a:off x="2286000" y="0"/>
            <a:ext cx="76200"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42" name="Shape 42"/>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
        <p:nvSpPr>
          <p:cNvPr id="43" name="Shape 43"/>
          <p:cNvSpPr/>
          <p:nvPr/>
        </p:nvSpPr>
        <p:spPr>
          <a:xfrm>
            <a:off x="2408064" y="2745870"/>
            <a:ext cx="64008" cy="64008"/>
          </a:xfrm>
          <a:prstGeom prst="ellipse">
            <a:avLst/>
          </a:prstGeom>
          <a:noFill/>
          <a:ln w="12700" cap="rnd" cmpd="sng">
            <a:solidFill>
              <a:srgbClr val="317F92">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435608" y="274320"/>
            <a:ext cx="7498080" cy="1143000"/>
          </a:xfrm>
          <a:prstGeom prst="rect">
            <a:avLst/>
          </a:prstGeom>
          <a:noFill/>
          <a:ln>
            <a:noFill/>
          </a:ln>
        </p:spPr>
        <p:txBody>
          <a:bodyPr wrap="square"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1435608" y="1524000"/>
            <a:ext cx="3657600" cy="4663440"/>
          </a:xfrm>
          <a:prstGeom prst="rect">
            <a:avLst/>
          </a:prstGeom>
          <a:noFill/>
          <a:ln>
            <a:noFill/>
          </a:ln>
        </p:spPr>
        <p:txBody>
          <a:bodyPr wrap="square" lIns="91425" tIns="91425" rIns="91425" bIns="91425" anchor="t" anchorCtr="0"/>
          <a:lstStyle>
            <a:lvl1pPr marL="365760" marR="0" lvl="0" indent="-147319" algn="l" rtl="0">
              <a:lnSpc>
                <a:spcPct val="100000"/>
              </a:lnSpc>
              <a:spcBef>
                <a:spcPts val="600"/>
              </a:spcBef>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93980" algn="l" rtl="0">
              <a:lnSpc>
                <a:spcPct val="100000"/>
              </a:lnSpc>
              <a:spcBef>
                <a:spcPts val="550"/>
              </a:spcBef>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12267" algn="l" rtl="0">
              <a:lnSpc>
                <a:spcPct val="100000"/>
              </a:lnSpc>
              <a:spcBef>
                <a:spcPts val="400"/>
              </a:spcBef>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68580" algn="l" rtl="0">
              <a:lnSpc>
                <a:spcPct val="100000"/>
              </a:lnSpc>
              <a:spcBef>
                <a:spcPts val="360"/>
              </a:spcBef>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79247" algn="l" rtl="0">
              <a:lnSpc>
                <a:spcPct val="100000"/>
              </a:lnSpc>
              <a:spcBef>
                <a:spcPts val="360"/>
              </a:spcBef>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body" idx="2"/>
          </p:nvPr>
        </p:nvSpPr>
        <p:spPr>
          <a:xfrm>
            <a:off x="5276088" y="1524000"/>
            <a:ext cx="3657600" cy="4663440"/>
          </a:xfrm>
          <a:prstGeom prst="rect">
            <a:avLst/>
          </a:prstGeom>
          <a:noFill/>
          <a:ln>
            <a:noFill/>
          </a:ln>
        </p:spPr>
        <p:txBody>
          <a:bodyPr wrap="square" lIns="91425" tIns="91425" rIns="91425" bIns="91425" anchor="t" anchorCtr="0"/>
          <a:lstStyle>
            <a:lvl1pPr marL="365760" marR="0" lvl="0" indent="-147319" algn="l" rtl="0">
              <a:lnSpc>
                <a:spcPct val="100000"/>
              </a:lnSpc>
              <a:spcBef>
                <a:spcPts val="600"/>
              </a:spcBef>
              <a:buClr>
                <a:schemeClr val="accent1"/>
              </a:buClr>
              <a:buSzPct val="80000"/>
              <a:buFont typeface="Noto Sans Symbols"/>
              <a:buChar char="●"/>
              <a:defRPr sz="2800" b="0" i="0" u="none" strike="noStrike" cap="none">
                <a:solidFill>
                  <a:schemeClr val="dk1"/>
                </a:solidFill>
                <a:latin typeface="Cabin"/>
                <a:ea typeface="Cabin"/>
                <a:cs typeface="Cabin"/>
                <a:sym typeface="Cabin"/>
              </a:defRPr>
            </a:lvl1pPr>
            <a:lvl2pPr marL="640080" marR="0" lvl="1" indent="-93980" algn="l" rtl="0">
              <a:lnSpc>
                <a:spcPct val="100000"/>
              </a:lnSpc>
              <a:spcBef>
                <a:spcPts val="550"/>
              </a:spcBef>
              <a:buClr>
                <a:schemeClr val="accent1"/>
              </a:buClr>
              <a:buSzPct val="100000"/>
              <a:buFont typeface="Verdana"/>
              <a:buChar char="◦"/>
              <a:defRPr sz="2400" b="0" i="0" u="none" strike="noStrike" cap="none">
                <a:solidFill>
                  <a:schemeClr val="dk1"/>
                </a:solidFill>
                <a:latin typeface="Cabin"/>
                <a:ea typeface="Cabin"/>
                <a:cs typeface="Cabin"/>
                <a:sym typeface="Cabin"/>
              </a:defRPr>
            </a:lvl2pPr>
            <a:lvl3pPr marL="886967" marR="0" lvl="2" indent="-112267" algn="l" rtl="0">
              <a:lnSpc>
                <a:spcPct val="100000"/>
              </a:lnSpc>
              <a:spcBef>
                <a:spcPts val="400"/>
              </a:spcBef>
              <a:buClr>
                <a:schemeClr val="accent2"/>
              </a:buClr>
              <a:buSzPct val="100000"/>
              <a:buFont typeface="Noto Sans Symbols"/>
              <a:buChar char="⚫"/>
              <a:defRPr sz="2000" b="0" i="0" u="none" strike="noStrike" cap="none">
                <a:solidFill>
                  <a:schemeClr val="dk1"/>
                </a:solidFill>
                <a:latin typeface="Cabin"/>
                <a:ea typeface="Cabin"/>
                <a:cs typeface="Cabin"/>
                <a:sym typeface="Cabin"/>
              </a:defRPr>
            </a:lvl3pPr>
            <a:lvl4pPr marL="1097280" marR="0" lvl="3" indent="-68580" algn="l" rtl="0">
              <a:lnSpc>
                <a:spcPct val="100000"/>
              </a:lnSpc>
              <a:spcBef>
                <a:spcPts val="360"/>
              </a:spcBef>
              <a:buClr>
                <a:schemeClr val="accent3"/>
              </a:buClr>
              <a:buSzPct val="100000"/>
              <a:buFont typeface="Noto Sans Symbols"/>
              <a:buChar char="⚫"/>
              <a:defRPr sz="1800" b="0" i="0" u="none" strike="noStrike" cap="none">
                <a:solidFill>
                  <a:schemeClr val="dk1"/>
                </a:solidFill>
                <a:latin typeface="Cabin"/>
                <a:ea typeface="Cabin"/>
                <a:cs typeface="Cabin"/>
                <a:sym typeface="Cabin"/>
              </a:defRPr>
            </a:lvl4pPr>
            <a:lvl5pPr marL="1298448" marR="0" lvl="4" indent="-79247" algn="l" rtl="0">
              <a:lnSpc>
                <a:spcPct val="100000"/>
              </a:lnSpc>
              <a:spcBef>
                <a:spcPts val="360"/>
              </a:spcBef>
              <a:buClr>
                <a:schemeClr val="accent4"/>
              </a:buClr>
              <a:buSzPct val="100000"/>
              <a:buFont typeface="Noto Sans Symbols"/>
              <a:buChar char="⚫"/>
              <a:defRPr sz="18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49" name="Shape 49"/>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50" name="Shape 50"/>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Vertailu">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5160336"/>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562214"/>
              </a:buClr>
              <a:buFont typeface="Cabin"/>
              <a:buNone/>
              <a:defRPr sz="45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
            <a:headEnd type="none" w="med" len="med"/>
            <a:tailEnd type="none" w="med" len="med"/>
          </a:ln>
        </p:spPr>
        <p:txBody>
          <a:bodyPr wrap="square" lIns="91425" tIns="91425" rIns="91425" bIns="91425" anchor="ctr" anchorCtr="0"/>
          <a:lstStyle>
            <a:lvl1pPr marL="64008" marR="0" lvl="0" indent="-507" algn="l" rtl="0">
              <a:lnSpc>
                <a:spcPct val="100000"/>
              </a:lnSpc>
              <a:spcBef>
                <a:spcPts val="100"/>
              </a:spcBef>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7" algn="l" rtl="0">
              <a:lnSpc>
                <a:spcPct val="100000"/>
              </a:lnSpc>
              <a:spcBef>
                <a:spcPts val="360"/>
              </a:spcBef>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
            <a:headEnd type="none" w="med" len="med"/>
            <a:tailEnd type="none" w="med" len="med"/>
          </a:ln>
        </p:spPr>
        <p:txBody>
          <a:bodyPr wrap="square" lIns="91425" tIns="91425" rIns="91425" bIns="91425" anchor="ctr" anchorCtr="0"/>
          <a:lstStyle>
            <a:lvl1pPr marL="64008" marR="0" lvl="0" indent="-507" algn="l" rtl="0">
              <a:lnSpc>
                <a:spcPct val="100000"/>
              </a:lnSpc>
              <a:spcBef>
                <a:spcPts val="100"/>
              </a:spcBef>
              <a:buClr>
                <a:schemeClr val="accent1"/>
              </a:buClr>
              <a:buFont typeface="Noto Sans Symbols"/>
              <a:buNone/>
              <a:defRPr sz="19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2000" b="1" i="0" u="none" strike="noStrike" cap="none">
                <a:solidFill>
                  <a:schemeClr val="dk1"/>
                </a:solidFill>
                <a:latin typeface="Cabin"/>
                <a:ea typeface="Cabin"/>
                <a:cs typeface="Cabin"/>
                <a:sym typeface="Cabin"/>
              </a:defRPr>
            </a:lvl2pPr>
            <a:lvl3pPr marL="886967" marR="0" lvl="2" indent="-239267" algn="l" rtl="0">
              <a:lnSpc>
                <a:spcPct val="100000"/>
              </a:lnSpc>
              <a:spcBef>
                <a:spcPts val="360"/>
              </a:spcBef>
              <a:buClr>
                <a:schemeClr val="accent2"/>
              </a:buClr>
              <a:buFont typeface="Noto Sans Symbols"/>
              <a:buNone/>
              <a:defRPr sz="1800" b="1" i="0" u="none" strike="noStrike" cap="none">
                <a:solidFill>
                  <a:schemeClr val="dk1"/>
                </a:solidFill>
                <a:latin typeface="Cabin"/>
                <a:ea typeface="Cabin"/>
                <a:cs typeface="Cabin"/>
                <a:sym typeface="Cabin"/>
              </a:defRPr>
            </a:lvl3pPr>
            <a:lvl4pPr marL="1097280" marR="0" lvl="3" indent="-182880" algn="l" rtl="0">
              <a:lnSpc>
                <a:spcPct val="100000"/>
              </a:lnSpc>
              <a:spcBef>
                <a:spcPts val="320"/>
              </a:spcBef>
              <a:buClr>
                <a:schemeClr val="accent3"/>
              </a:buClr>
              <a:buFont typeface="Noto Sans Symbols"/>
              <a:buNone/>
              <a:defRPr sz="1600" b="1" i="0" u="none" strike="noStrike" cap="none">
                <a:solidFill>
                  <a:schemeClr val="dk1"/>
                </a:solidFill>
                <a:latin typeface="Cabin"/>
                <a:ea typeface="Cabin"/>
                <a:cs typeface="Cabin"/>
                <a:sym typeface="Cabin"/>
              </a:defRPr>
            </a:lvl4pPr>
            <a:lvl5pPr marL="1298448" marR="0" lvl="4" indent="-193547" algn="l" rtl="0">
              <a:lnSpc>
                <a:spcPct val="100000"/>
              </a:lnSpc>
              <a:spcBef>
                <a:spcPts val="320"/>
              </a:spcBef>
              <a:buClr>
                <a:schemeClr val="accent4"/>
              </a:buClr>
              <a:buFont typeface="Noto Sans Symbols"/>
              <a:buNone/>
              <a:defRPr sz="1600" b="1"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
            <a:headEnd type="none" w="med" len="med"/>
            <a:tailEnd type="none" w="med" len="med"/>
          </a:ln>
        </p:spPr>
        <p:txBody>
          <a:bodyPr wrap="square" lIns="91425" tIns="91425" rIns="91425" bIns="91425" anchor="t" anchorCtr="0"/>
          <a:lstStyle>
            <a:lvl1pPr marL="393192" marR="0" lvl="0" indent="-156971" algn="l" rtl="0">
              <a:lnSpc>
                <a:spcPct val="100000"/>
              </a:lnSpc>
              <a:spcBef>
                <a:spcPts val="700"/>
              </a:spcBef>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119380" algn="l" rtl="0">
              <a:lnSpc>
                <a:spcPct val="100000"/>
              </a:lnSpc>
              <a:spcBef>
                <a:spcPts val="700"/>
              </a:spcBef>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24967" algn="l" rtl="0">
              <a:lnSpc>
                <a:spcPct val="100000"/>
              </a:lnSpc>
              <a:spcBef>
                <a:spcPts val="700"/>
              </a:spcBef>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81280" algn="l" rtl="0">
              <a:lnSpc>
                <a:spcPct val="100000"/>
              </a:lnSpc>
              <a:spcBef>
                <a:spcPts val="700"/>
              </a:spcBef>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1947" algn="l" rtl="0">
              <a:lnSpc>
                <a:spcPct val="100000"/>
              </a:lnSpc>
              <a:spcBef>
                <a:spcPts val="700"/>
              </a:spcBef>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
            <a:headEnd type="none" w="med" len="med"/>
            <a:tailEnd type="none" w="med" len="med"/>
          </a:ln>
        </p:spPr>
        <p:txBody>
          <a:bodyPr wrap="square" lIns="91425" tIns="91425" rIns="91425" bIns="91425" anchor="t" anchorCtr="0"/>
          <a:lstStyle>
            <a:lvl1pPr marL="393192" marR="0" lvl="0" indent="-156971" algn="l" rtl="0">
              <a:lnSpc>
                <a:spcPct val="100000"/>
              </a:lnSpc>
              <a:spcBef>
                <a:spcPts val="700"/>
              </a:spcBef>
              <a:buClr>
                <a:schemeClr val="accent1"/>
              </a:buClr>
              <a:buSzPct val="80000"/>
              <a:buFont typeface="Noto Sans Symbols"/>
              <a:buChar char="●"/>
              <a:defRPr sz="2400" b="0" i="0" u="none" strike="noStrike" cap="none">
                <a:solidFill>
                  <a:schemeClr val="dk1"/>
                </a:solidFill>
                <a:latin typeface="Cabin"/>
                <a:ea typeface="Cabin"/>
                <a:cs typeface="Cabin"/>
                <a:sym typeface="Cabin"/>
              </a:defRPr>
            </a:lvl1pPr>
            <a:lvl2pPr marL="640080" marR="0" lvl="1" indent="-119380" algn="l" rtl="0">
              <a:lnSpc>
                <a:spcPct val="100000"/>
              </a:lnSpc>
              <a:spcBef>
                <a:spcPts val="700"/>
              </a:spcBef>
              <a:buClr>
                <a:schemeClr val="accent1"/>
              </a:buClr>
              <a:buSzPct val="100000"/>
              <a:buFont typeface="Verdana"/>
              <a:buChar char="◦"/>
              <a:defRPr sz="2000" b="0" i="0" u="none" strike="noStrike" cap="none">
                <a:solidFill>
                  <a:schemeClr val="dk1"/>
                </a:solidFill>
                <a:latin typeface="Cabin"/>
                <a:ea typeface="Cabin"/>
                <a:cs typeface="Cabin"/>
                <a:sym typeface="Cabin"/>
              </a:defRPr>
            </a:lvl2pPr>
            <a:lvl3pPr marL="886967" marR="0" lvl="2" indent="-124967" algn="l" rtl="0">
              <a:lnSpc>
                <a:spcPct val="100000"/>
              </a:lnSpc>
              <a:spcBef>
                <a:spcPts val="700"/>
              </a:spcBef>
              <a:buClr>
                <a:schemeClr val="accent2"/>
              </a:buClr>
              <a:buSzPct val="100000"/>
              <a:buFont typeface="Noto Sans Symbols"/>
              <a:buChar char="⚫"/>
              <a:defRPr sz="1800" b="0" i="0" u="none" strike="noStrike" cap="none">
                <a:solidFill>
                  <a:schemeClr val="dk1"/>
                </a:solidFill>
                <a:latin typeface="Cabin"/>
                <a:ea typeface="Cabin"/>
                <a:cs typeface="Cabin"/>
                <a:sym typeface="Cabin"/>
              </a:defRPr>
            </a:lvl3pPr>
            <a:lvl4pPr marL="1097280" marR="0" lvl="3" indent="-81280" algn="l" rtl="0">
              <a:lnSpc>
                <a:spcPct val="100000"/>
              </a:lnSpc>
              <a:spcBef>
                <a:spcPts val="700"/>
              </a:spcBef>
              <a:buClr>
                <a:schemeClr val="accent3"/>
              </a:buClr>
              <a:buSzPct val="100000"/>
              <a:buFont typeface="Noto Sans Symbols"/>
              <a:buChar char="⚫"/>
              <a:defRPr sz="1600" b="0" i="0" u="none" strike="noStrike" cap="none">
                <a:solidFill>
                  <a:schemeClr val="dk1"/>
                </a:solidFill>
                <a:latin typeface="Cabin"/>
                <a:ea typeface="Cabin"/>
                <a:cs typeface="Cabin"/>
                <a:sym typeface="Cabin"/>
              </a:defRPr>
            </a:lvl4pPr>
            <a:lvl5pPr marL="1298448" marR="0" lvl="4" indent="-91947" algn="l" rtl="0">
              <a:lnSpc>
                <a:spcPct val="100000"/>
              </a:lnSpc>
              <a:spcBef>
                <a:spcPts val="700"/>
              </a:spcBef>
              <a:buClr>
                <a:schemeClr val="accent4"/>
              </a:buClr>
              <a:buSzPct val="100000"/>
              <a:buFont typeface="Noto Sans Symbols"/>
              <a:buChar char="⚫"/>
              <a:defRPr sz="16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58" name="Shape 58"/>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59" name="Shape 59"/>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435608" y="274320"/>
            <a:ext cx="7498080" cy="1143000"/>
          </a:xfrm>
          <a:prstGeom prst="rect">
            <a:avLst/>
          </a:prstGeom>
          <a:noFill/>
          <a:ln>
            <a:noFill/>
          </a:ln>
        </p:spPr>
        <p:txBody>
          <a:bodyPr wrap="square"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63" name="Shape 63"/>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64" name="Shape 64"/>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Otsikollinen sisältö">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16778"/>
            <a:ext cx="3810000" cy="1162050"/>
          </a:xfrm>
          <a:prstGeom prst="rect">
            <a:avLst/>
          </a:prstGeom>
          <a:noFill/>
          <a:ln>
            <a:noFill/>
          </a:ln>
        </p:spPr>
        <p:txBody>
          <a:bodyPr wrap="square" lIns="91425" tIns="91425" rIns="91425" bIns="91425" anchor="b" anchorCtr="0"/>
          <a:lstStyle>
            <a:lvl1pPr marL="0" marR="0" lvl="0" indent="0" algn="l" rtl="0">
              <a:lnSpc>
                <a:spcPct val="90909"/>
              </a:lnSpc>
              <a:spcBef>
                <a:spcPts val="0"/>
              </a:spcBef>
              <a:buClr>
                <a:srgbClr val="562214"/>
              </a:buClr>
              <a:buFont typeface="Cabin"/>
              <a:buNone/>
              <a:defRPr sz="22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a:off x="457200" y="1406964"/>
            <a:ext cx="3810000" cy="698500"/>
          </a:xfrm>
          <a:prstGeom prst="rect">
            <a:avLst/>
          </a:prstGeom>
          <a:noFill/>
          <a:ln>
            <a:noFill/>
          </a:ln>
        </p:spPr>
        <p:txBody>
          <a:bodyPr wrap="square" lIns="91425" tIns="91425" rIns="91425" bIns="91425" anchor="t" anchorCtr="0"/>
          <a:lstStyle>
            <a:lvl1pPr marL="45720" marR="0" lvl="0" indent="-7619" algn="l" rtl="0">
              <a:lnSpc>
                <a:spcPct val="100000"/>
              </a:lnSpc>
              <a:spcBef>
                <a:spcPts val="0"/>
              </a:spcBef>
              <a:buClr>
                <a:schemeClr val="accent1"/>
              </a:buClr>
              <a:buFont typeface="Noto Sans Symbols"/>
              <a:buNone/>
              <a:defRPr sz="1400" b="0" i="0" u="none" strike="noStrike" cap="none">
                <a:solidFill>
                  <a:schemeClr val="dk1"/>
                </a:solidFill>
                <a:latin typeface="Cabin"/>
                <a:ea typeface="Cabin"/>
                <a:cs typeface="Cabin"/>
                <a:sym typeface="Cabin"/>
              </a:defRPr>
            </a:lvl1pPr>
            <a:lvl2pPr marL="640080" marR="0" lvl="1" indent="-246380" algn="l" rtl="0">
              <a:lnSpc>
                <a:spcPct val="100000"/>
              </a:lnSpc>
              <a:spcBef>
                <a:spcPts val="550"/>
              </a:spcBef>
              <a:buClr>
                <a:schemeClr val="accent1"/>
              </a:buClr>
              <a:buFont typeface="Verdana"/>
              <a:buNone/>
              <a:defRPr sz="1200" b="0" i="0" u="none" strike="noStrike" cap="none">
                <a:solidFill>
                  <a:schemeClr val="dk1"/>
                </a:solidFill>
                <a:latin typeface="Cabin"/>
                <a:ea typeface="Cabin"/>
                <a:cs typeface="Cabin"/>
                <a:sym typeface="Cabin"/>
              </a:defRPr>
            </a:lvl2pPr>
            <a:lvl3pPr marL="886967" marR="0" lvl="2" indent="-239267" algn="l" rtl="0">
              <a:lnSpc>
                <a:spcPct val="100000"/>
              </a:lnSpc>
              <a:spcBef>
                <a:spcPts val="200"/>
              </a:spcBef>
              <a:buClr>
                <a:schemeClr val="accent2"/>
              </a:buClr>
              <a:buFont typeface="Noto Sans Symbols"/>
              <a:buNone/>
              <a:defRPr sz="1000" b="0" i="0" u="none" strike="noStrike" cap="none">
                <a:solidFill>
                  <a:schemeClr val="dk1"/>
                </a:solidFill>
                <a:latin typeface="Cabin"/>
                <a:ea typeface="Cabin"/>
                <a:cs typeface="Cabin"/>
                <a:sym typeface="Cabin"/>
              </a:defRPr>
            </a:lvl3pPr>
            <a:lvl4pPr marL="1097280" marR="0" lvl="3" indent="-182880" algn="l" rtl="0">
              <a:lnSpc>
                <a:spcPct val="100000"/>
              </a:lnSpc>
              <a:spcBef>
                <a:spcPts val="180"/>
              </a:spcBef>
              <a:buClr>
                <a:schemeClr val="accent3"/>
              </a:buClr>
              <a:buFont typeface="Noto Sans Symbols"/>
              <a:buNone/>
              <a:defRPr sz="900" b="0" i="0" u="none" strike="noStrike" cap="none">
                <a:solidFill>
                  <a:schemeClr val="dk1"/>
                </a:solidFill>
                <a:latin typeface="Cabin"/>
                <a:ea typeface="Cabin"/>
                <a:cs typeface="Cabin"/>
                <a:sym typeface="Cabin"/>
              </a:defRPr>
            </a:lvl4pPr>
            <a:lvl5pPr marL="1298448" marR="0" lvl="4" indent="-193547" algn="l" rtl="0">
              <a:lnSpc>
                <a:spcPct val="100000"/>
              </a:lnSpc>
              <a:spcBef>
                <a:spcPts val="180"/>
              </a:spcBef>
              <a:buClr>
                <a:schemeClr val="accent4"/>
              </a:buClr>
              <a:buFont typeface="Noto Sans Symbols"/>
              <a:buNone/>
              <a:defRPr sz="9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4" name="Shape 74"/>
          <p:cNvSpPr txBox="1">
            <a:spLocks noGrp="1"/>
          </p:cNvSpPr>
          <p:nvPr>
            <p:ph type="body" idx="2"/>
          </p:nvPr>
        </p:nvSpPr>
        <p:spPr>
          <a:xfrm>
            <a:off x="457200" y="2133600"/>
            <a:ext cx="8153400" cy="3992563"/>
          </a:xfrm>
          <a:prstGeom prst="rect">
            <a:avLst/>
          </a:prstGeom>
          <a:noFill/>
          <a:ln>
            <a:noFill/>
          </a:ln>
        </p:spPr>
        <p:txBody>
          <a:bodyPr wrap="square"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75" name="Shape 75"/>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76" name="Shape 76"/>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77" name="Shape 77"/>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Otsikollinen kuva">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5886896" y="1066800"/>
            <a:ext cx="2743200" cy="1981200"/>
          </a:xfrm>
          <a:prstGeom prst="rect">
            <a:avLst/>
          </a:prstGeom>
          <a:noFill/>
          <a:ln>
            <a:noFill/>
          </a:ln>
        </p:spPr>
        <p:txBody>
          <a:bodyPr wrap="square" lIns="91425" tIns="91425" rIns="91425" bIns="91425" anchor="b" anchorCtr="0"/>
          <a:lstStyle>
            <a:lvl1pPr marL="0" marR="0" lvl="0" indent="0" algn="l" rtl="0">
              <a:spcBef>
                <a:spcPts val="0"/>
              </a:spcBef>
              <a:buClr>
                <a:srgbClr val="562214"/>
              </a:buClr>
              <a:buFont typeface="Cabin"/>
              <a:buNone/>
              <a:defRPr sz="2100" b="1"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81" name="Shape 81"/>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82" name="Shape 82"/>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
        <p:nvSpPr>
          <p:cNvPr id="83" name="Shape 83"/>
          <p:cNvSpPr/>
          <p:nvPr/>
        </p:nvSpPr>
        <p:spPr>
          <a:xfrm>
            <a:off x="762000" y="1066800"/>
            <a:ext cx="4572000" cy="4572000"/>
          </a:xfrm>
          <a:prstGeom prst="rect">
            <a:avLst/>
          </a:prstGeom>
          <a:solidFill>
            <a:srgbClr val="FFFFFF"/>
          </a:solidFill>
          <a:ln w="88900" cap="sq" cmpd="sng">
            <a:solidFill>
              <a:srgbClr val="FFFFFF"/>
            </a:solidFill>
            <a:prstDash val="solid"/>
            <a:miter lim="8000"/>
            <a:headEnd type="none" w="med" len="med"/>
            <a:tailEnd type="none" w="med" len="med"/>
          </a:ln>
        </p:spPr>
        <p:txBody>
          <a:bodyPr wrap="square" lIns="91425" tIns="274300" rIns="91425" bIns="45700" anchor="t" anchorCtr="0">
            <a:noAutofit/>
          </a:bodyPr>
          <a:lstStyle/>
          <a:p>
            <a:pPr marL="0" marR="0" lvl="0" indent="0" algn="l" rtl="0">
              <a:lnSpc>
                <a:spcPct val="93750"/>
              </a:lnSpc>
              <a:spcBef>
                <a:spcPts val="0"/>
              </a:spcBef>
              <a:buClr>
                <a:schemeClr val="accent1"/>
              </a:buClr>
              <a:buFont typeface="Noto Sans Symbols"/>
              <a:buNone/>
            </a:pPr>
            <a:endParaRPr sz="3200" b="0" i="0" u="none" strike="noStrike" cap="none">
              <a:solidFill>
                <a:schemeClr val="dk1"/>
              </a:solidFill>
              <a:latin typeface="Cabin"/>
              <a:ea typeface="Cabin"/>
              <a:cs typeface="Cabin"/>
              <a:sym typeface="Cabin"/>
            </a:endParaRPr>
          </a:p>
        </p:txBody>
      </p:sp>
      <p:sp>
        <p:nvSpPr>
          <p:cNvPr id="84" name="Shape 84"/>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wrap="square" lIns="91425" tIns="91425" rIns="91425" bIns="91425" anchor="t" anchorCtr="0"/>
          <a:lstStyle>
            <a:lvl1pPr marL="365760" marR="0" lvl="0" indent="-10159" algn="l" rtl="0">
              <a:lnSpc>
                <a:spcPct val="100000"/>
              </a:lnSpc>
              <a:spcBef>
                <a:spcPts val="600"/>
              </a:spcBef>
              <a:buClr>
                <a:schemeClr val="accent1"/>
              </a:buClr>
              <a:buFont typeface="Noto Sans Symbols"/>
              <a:buNone/>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85" name="Shape 85"/>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6" name="Shape 86"/>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7" name="Shape 87"/>
          <p:cNvSpPr txBox="1">
            <a:spLocks noGrp="1"/>
          </p:cNvSpPr>
          <p:nvPr>
            <p:ph type="body" idx="1"/>
          </p:nvPr>
        </p:nvSpPr>
        <p:spPr>
          <a:xfrm>
            <a:off x="838200" y="4800600"/>
            <a:ext cx="4419600" cy="762000"/>
          </a:xfrm>
          <a:prstGeom prst="rect">
            <a:avLst/>
          </a:prstGeom>
          <a:noFill/>
          <a:ln>
            <a:noFill/>
          </a:ln>
        </p:spPr>
        <p:txBody>
          <a:bodyPr wrap="square" lIns="91425" tIns="91425" rIns="91425" bIns="91425" anchor="ctr" anchorCtr="0"/>
          <a:lstStyle>
            <a:lvl1pPr marL="0" marR="0" lvl="0" indent="0" algn="l" rtl="0">
              <a:lnSpc>
                <a:spcPct val="114285"/>
              </a:lnSpc>
              <a:spcBef>
                <a:spcPts val="0"/>
              </a:spcBef>
              <a:buClr>
                <a:schemeClr val="accent1"/>
              </a:buClr>
              <a:buFont typeface="Noto Sans Symbols"/>
              <a:buNone/>
              <a:defRPr sz="1400" b="0" i="0" u="none" strike="noStrike" cap="none">
                <a:solidFill>
                  <a:srgbClr val="777777"/>
                </a:solidFill>
                <a:latin typeface="Cabin"/>
                <a:ea typeface="Cabin"/>
                <a:cs typeface="Cabin"/>
                <a:sym typeface="Cabin"/>
              </a:defRPr>
            </a:lvl1pPr>
            <a:lvl2pPr marL="640080" marR="0" lvl="1" indent="-170180" algn="l" rtl="0">
              <a:lnSpc>
                <a:spcPct val="100000"/>
              </a:lnSpc>
              <a:spcBef>
                <a:spcPts val="550"/>
              </a:spcBef>
              <a:buClr>
                <a:schemeClr val="accent1"/>
              </a:buClr>
              <a:buSzPct val="100000"/>
              <a:buFont typeface="Verdana"/>
              <a:buChar char="◦"/>
              <a:defRPr sz="1200" b="0" i="0" u="none" strike="noStrike" cap="none">
                <a:solidFill>
                  <a:schemeClr val="dk1"/>
                </a:solidFill>
                <a:latin typeface="Cabin"/>
                <a:ea typeface="Cabin"/>
                <a:cs typeface="Cabin"/>
                <a:sym typeface="Cabin"/>
              </a:defRPr>
            </a:lvl2pPr>
            <a:lvl3pPr marL="886967" marR="0" lvl="2" indent="-175767" algn="l" rtl="0">
              <a:lnSpc>
                <a:spcPct val="100000"/>
              </a:lnSpc>
              <a:spcBef>
                <a:spcPts val="200"/>
              </a:spcBef>
              <a:buClr>
                <a:schemeClr val="accent2"/>
              </a:buClr>
              <a:buSzPct val="100000"/>
              <a:buFont typeface="Noto Sans Symbols"/>
              <a:buChar char="⚫"/>
              <a:defRPr sz="1000" b="0" i="0" u="none" strike="noStrike" cap="none">
                <a:solidFill>
                  <a:schemeClr val="dk1"/>
                </a:solidFill>
                <a:latin typeface="Cabin"/>
                <a:ea typeface="Cabin"/>
                <a:cs typeface="Cabin"/>
                <a:sym typeface="Cabin"/>
              </a:defRPr>
            </a:lvl3pPr>
            <a:lvl4pPr marL="1097280" marR="0" lvl="3" indent="-125730" algn="l" rtl="0">
              <a:lnSpc>
                <a:spcPct val="100000"/>
              </a:lnSpc>
              <a:spcBef>
                <a:spcPts val="180"/>
              </a:spcBef>
              <a:buClr>
                <a:schemeClr val="accent3"/>
              </a:buClr>
              <a:buSzPct val="100000"/>
              <a:buFont typeface="Noto Sans Symbols"/>
              <a:buChar char="⚫"/>
              <a:defRPr sz="900" b="0" i="0" u="none" strike="noStrike" cap="none">
                <a:solidFill>
                  <a:schemeClr val="dk1"/>
                </a:solidFill>
                <a:latin typeface="Cabin"/>
                <a:ea typeface="Cabin"/>
                <a:cs typeface="Cabin"/>
                <a:sym typeface="Cabin"/>
              </a:defRPr>
            </a:lvl4pPr>
            <a:lvl5pPr marL="1298448" marR="0" lvl="4" indent="-136397" algn="l" rtl="0">
              <a:lnSpc>
                <a:spcPct val="100000"/>
              </a:lnSpc>
              <a:spcBef>
                <a:spcPts val="180"/>
              </a:spcBef>
              <a:buClr>
                <a:schemeClr val="accent4"/>
              </a:buClr>
              <a:buSzPct val="100000"/>
              <a:buFont typeface="Noto Sans Symbols"/>
              <a:buChar char="⚫"/>
              <a:defRPr sz="9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435608" y="274638"/>
            <a:ext cx="7498080" cy="1143000"/>
          </a:xfrm>
          <a:prstGeom prst="rect">
            <a:avLst/>
          </a:prstGeom>
          <a:noFill/>
          <a:ln>
            <a:noFill/>
          </a:ln>
        </p:spPr>
        <p:txBody>
          <a:bodyPr wrap="square"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body" idx="1"/>
          </p:nvPr>
        </p:nvSpPr>
        <p:spPr>
          <a:xfrm rot="5400000">
            <a:off x="2784348" y="99060"/>
            <a:ext cx="4800600" cy="7498080"/>
          </a:xfrm>
          <a:prstGeom prst="rect">
            <a:avLst/>
          </a:prstGeom>
          <a:noFill/>
          <a:ln>
            <a:noFill/>
          </a:ln>
        </p:spPr>
        <p:txBody>
          <a:bodyPr wrap="square"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91" name="Shape 91"/>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92" name="Shape 92"/>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93" name="Shape 93"/>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9"/>
        <p:cNvGrpSpPr/>
        <p:nvPr/>
      </p:nvGrpSpPr>
      <p:grpSpPr>
        <a:xfrm>
          <a:off x="0" y="0"/>
          <a:ext cx="0" cy="0"/>
          <a:chOff x="0" y="0"/>
          <a:chExt cx="0" cy="0"/>
        </a:xfrm>
      </p:grpSpPr>
      <p:sp>
        <p:nvSpPr>
          <p:cNvPr id="10" name="Shape 10"/>
          <p:cNvSpPr/>
          <p:nvPr/>
        </p:nvSpPr>
        <p:spPr>
          <a:xfrm>
            <a:off x="-815927" y="-815922"/>
            <a:ext cx="1638887" cy="1638887"/>
          </a:xfrm>
          <a:prstGeom prst="pie">
            <a:avLst>
              <a:gd name="adj1" fmla="val 0"/>
              <a:gd name="adj2" fmla="val 5402120"/>
            </a:avLst>
          </a:prstGeom>
          <a:solidFill>
            <a:srgbClr val="FEF9F3">
              <a:alpha val="32941"/>
            </a:srgbClr>
          </a:solidFill>
          <a:ln w="9525" cap="rnd" cmpd="sng">
            <a:solidFill>
              <a:srgbClr val="D1C19D"/>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11" name="Shape 11"/>
          <p:cNvSpPr/>
          <p:nvPr/>
        </p:nvSpPr>
        <p:spPr>
          <a:xfrm>
            <a:off x="168816" y="21102"/>
            <a:ext cx="1702191" cy="1702191"/>
          </a:xfrm>
          <a:prstGeom prst="ellipse">
            <a:avLst/>
          </a:prstGeom>
          <a:noFill/>
          <a:ln w="27300" cap="rnd" cmpd="sng">
            <a:solidFill>
              <a:srgbClr val="FFF5D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12" name="Shape 12"/>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13" name="Shape 13"/>
          <p:cNvSpPr/>
          <p:nvPr/>
        </p:nvSpPr>
        <p:spPr>
          <a:xfrm>
            <a:off x="1012873" y="-54"/>
            <a:ext cx="8131127"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14" name="Shape 14"/>
          <p:cNvSpPr txBox="1">
            <a:spLocks noGrp="1"/>
          </p:cNvSpPr>
          <p:nvPr>
            <p:ph type="title"/>
          </p:nvPr>
        </p:nvSpPr>
        <p:spPr>
          <a:xfrm>
            <a:off x="1435608" y="274638"/>
            <a:ext cx="7498080" cy="1143000"/>
          </a:xfrm>
          <a:prstGeom prst="rect">
            <a:avLst/>
          </a:prstGeom>
          <a:noFill/>
          <a:ln>
            <a:noFill/>
          </a:ln>
        </p:spPr>
        <p:txBody>
          <a:bodyPr wrap="square" lIns="91425" tIns="91425" rIns="91425" bIns="91425" anchor="ctr" anchorCtr="0"/>
          <a:lstStyle>
            <a:lvl1pPr marL="0" marR="0" lvl="0" indent="0" algn="l" rtl="0">
              <a:spcBef>
                <a:spcPts val="0"/>
              </a:spcBef>
              <a:buClr>
                <a:srgbClr val="562214"/>
              </a:buClr>
              <a:buFont typeface="Cabin"/>
              <a:buNone/>
              <a:defRPr sz="4300" b="0" i="0" u="none" strike="noStrike" cap="none">
                <a:solidFill>
                  <a:srgbClr val="562214"/>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body" idx="1"/>
          </p:nvPr>
        </p:nvSpPr>
        <p:spPr>
          <a:xfrm>
            <a:off x="1435608" y="1447800"/>
            <a:ext cx="7498080" cy="4800600"/>
          </a:xfrm>
          <a:prstGeom prst="rect">
            <a:avLst/>
          </a:prstGeom>
          <a:noFill/>
          <a:ln>
            <a:noFill/>
          </a:ln>
        </p:spPr>
        <p:txBody>
          <a:bodyPr wrap="square" lIns="91425" tIns="91425" rIns="91425" bIns="91425" anchor="t" anchorCtr="0"/>
          <a:lstStyle>
            <a:lvl1pPr marL="365760" marR="0" lvl="0" indent="-127000" algn="l" rtl="0">
              <a:lnSpc>
                <a:spcPct val="100000"/>
              </a:lnSpc>
              <a:spcBef>
                <a:spcPts val="600"/>
              </a:spcBef>
              <a:buClr>
                <a:schemeClr val="accent1"/>
              </a:buClr>
              <a:buSzPct val="80000"/>
              <a:buFont typeface="Noto Sans Symbols"/>
              <a:buChar char="●"/>
              <a:defRPr sz="3200" b="0" i="0" u="none" strike="noStrike" cap="none">
                <a:solidFill>
                  <a:schemeClr val="dk1"/>
                </a:solidFill>
                <a:latin typeface="Cabin"/>
                <a:ea typeface="Cabin"/>
                <a:cs typeface="Cabin"/>
                <a:sym typeface="Cabin"/>
              </a:defRPr>
            </a:lvl1pPr>
            <a:lvl2pPr marL="640080" marR="0" lvl="1" indent="-68580" algn="l" rtl="0">
              <a:lnSpc>
                <a:spcPct val="100000"/>
              </a:lnSpc>
              <a:spcBef>
                <a:spcPts val="550"/>
              </a:spcBef>
              <a:buClr>
                <a:schemeClr val="accent1"/>
              </a:buClr>
              <a:buSzPct val="100000"/>
              <a:buFont typeface="Verdana"/>
              <a:buChar char="◦"/>
              <a:defRPr sz="2800" b="0" i="0" u="none" strike="noStrike" cap="none">
                <a:solidFill>
                  <a:schemeClr val="dk1"/>
                </a:solidFill>
                <a:latin typeface="Cabin"/>
                <a:ea typeface="Cabin"/>
                <a:cs typeface="Cabin"/>
                <a:sym typeface="Cabin"/>
              </a:defRPr>
            </a:lvl2pPr>
            <a:lvl3pPr marL="886967" marR="0" lvl="2" indent="-86867" algn="l" rtl="0">
              <a:lnSpc>
                <a:spcPct val="100000"/>
              </a:lnSpc>
              <a:spcBef>
                <a:spcPts val="480"/>
              </a:spcBef>
              <a:buClr>
                <a:schemeClr val="accent2"/>
              </a:buClr>
              <a:buSzPct val="100000"/>
              <a:buFont typeface="Noto Sans Symbols"/>
              <a:buChar char="⚫"/>
              <a:defRPr sz="2400" b="0" i="0" u="none" strike="noStrike" cap="none">
                <a:solidFill>
                  <a:schemeClr val="dk1"/>
                </a:solidFill>
                <a:latin typeface="Cabin"/>
                <a:ea typeface="Cabin"/>
                <a:cs typeface="Cabin"/>
                <a:sym typeface="Cabin"/>
              </a:defRPr>
            </a:lvl3pPr>
            <a:lvl4pPr marL="1097280" marR="0" lvl="3" indent="-55880" algn="l" rtl="0">
              <a:lnSpc>
                <a:spcPct val="100000"/>
              </a:lnSpc>
              <a:spcBef>
                <a:spcPts val="400"/>
              </a:spcBef>
              <a:buClr>
                <a:schemeClr val="accent3"/>
              </a:buClr>
              <a:buSzPct val="100000"/>
              <a:buFont typeface="Noto Sans Symbols"/>
              <a:buChar char="⚫"/>
              <a:defRPr sz="2000" b="0" i="0" u="none" strike="noStrike" cap="none">
                <a:solidFill>
                  <a:schemeClr val="dk1"/>
                </a:solidFill>
                <a:latin typeface="Cabin"/>
                <a:ea typeface="Cabin"/>
                <a:cs typeface="Cabin"/>
                <a:sym typeface="Cabin"/>
              </a:defRPr>
            </a:lvl4pPr>
            <a:lvl5pPr marL="1298448" marR="0" lvl="4" indent="-66547" algn="l" rtl="0">
              <a:lnSpc>
                <a:spcPct val="100000"/>
              </a:lnSpc>
              <a:spcBef>
                <a:spcPts val="400"/>
              </a:spcBef>
              <a:buClr>
                <a:schemeClr val="accent4"/>
              </a:buClr>
              <a:buSzPct val="100000"/>
              <a:buFont typeface="Noto Sans Symbols"/>
              <a:buChar char="⚫"/>
              <a:defRPr sz="2000" b="0" i="0" u="none" strike="noStrike" cap="none">
                <a:solidFill>
                  <a:schemeClr val="dk1"/>
                </a:solidFill>
                <a:latin typeface="Cabin"/>
                <a:ea typeface="Cabin"/>
                <a:cs typeface="Cabin"/>
                <a:sym typeface="Cabin"/>
              </a:defRPr>
            </a:lvl5pPr>
            <a:lvl6pPr marL="1508760" marR="0" lvl="5" indent="-60960" algn="l" rtl="0">
              <a:lnSpc>
                <a:spcPct val="100000"/>
              </a:lnSpc>
              <a:spcBef>
                <a:spcPts val="400"/>
              </a:spcBef>
              <a:buClr>
                <a:schemeClr val="accent5"/>
              </a:buClr>
              <a:buSzPct val="100000"/>
              <a:buFont typeface="Noto Sans Symbols"/>
              <a:buChar char="⚫"/>
              <a:defRPr sz="2000" b="0" i="0" u="none" strike="noStrike" cap="none">
                <a:solidFill>
                  <a:schemeClr val="dk1"/>
                </a:solidFill>
                <a:latin typeface="Cabin"/>
                <a:ea typeface="Cabin"/>
                <a:cs typeface="Cabin"/>
                <a:sym typeface="Cabin"/>
              </a:defRPr>
            </a:lvl6pPr>
            <a:lvl7pPr marL="1719072" marR="0" lvl="6" indent="-68072"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7pPr>
            <a:lvl8pPr marL="1920240" marR="0" lvl="7" indent="-66039"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8pPr>
            <a:lvl9pPr marL="2130552" marR="0" lvl="8" indent="-60451" algn="l" rtl="0">
              <a:lnSpc>
                <a:spcPct val="100000"/>
              </a:lnSpc>
              <a:spcBef>
                <a:spcPts val="400"/>
              </a:spcBef>
              <a:buClr>
                <a:schemeClr val="accent6"/>
              </a:buClr>
              <a:buSzPct val="100000"/>
              <a:buFont typeface="Noto Sans Symbols"/>
              <a:buChar char="⚫"/>
              <a:defRPr sz="2000" b="0" i="0" u="none" strike="noStrike" cap="none">
                <a:solidFill>
                  <a:schemeClr val="dk1"/>
                </a:solidFill>
                <a:latin typeface="Cabin"/>
                <a:ea typeface="Cabin"/>
                <a:cs typeface="Cabin"/>
                <a:sym typeface="Cabin"/>
              </a:defRPr>
            </a:lvl9pPr>
          </a:lstStyle>
          <a:p>
            <a:endParaRPr/>
          </a:p>
        </p:txBody>
      </p:sp>
      <p:sp>
        <p:nvSpPr>
          <p:cNvPr id="16" name="Shape 16"/>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17.10.2023</a:t>
            </a:r>
            <a:endParaRPr/>
          </a:p>
        </p:txBody>
      </p:sp>
      <p:sp>
        <p:nvSpPr>
          <p:cNvPr id="17" name="Shape 17"/>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rgbClr val="B3A787"/>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r>
              <a:rPr lang="fi-FI"/>
              <a:t>Trauman hoito ja hoidon kokemukset Anne Yletyinen ja Aku Kaura TraumaCon</a:t>
            </a:r>
            <a:endParaRPr dirty="0"/>
          </a:p>
        </p:txBody>
      </p:sp>
      <p:sp>
        <p:nvSpPr>
          <p:cNvPr id="18" name="Shape 18"/>
          <p:cNvSpPr txBox="1">
            <a:spLocks noGrp="1"/>
          </p:cNvSpPr>
          <p:nvPr>
            <p:ph type="sldNum" idx="12"/>
          </p:nvPr>
        </p:nvSpPr>
        <p:spPr>
          <a:xfrm>
            <a:off x="8613648" y="6305550"/>
            <a:ext cx="457200" cy="476250"/>
          </a:xfrm>
          <a:prstGeom prst="rect">
            <a:avLst/>
          </a:prstGeom>
          <a:noFill/>
          <a:ln>
            <a:noFill/>
          </a:ln>
        </p:spPr>
        <p:txBody>
          <a:bodyPr wrap="square" lIns="91425" tIns="45700" rIns="91425" bIns="45700" anchor="b" anchorCtr="0">
            <a:noAutofit/>
          </a:bodyPr>
          <a:lstStyle/>
          <a:p>
            <a:pPr marL="0" marR="0" lvl="0" indent="0" algn="ctr" rtl="0">
              <a:spcBef>
                <a:spcPts val="0"/>
              </a:spcBef>
              <a:buSzPct val="25000"/>
              <a:buNone/>
            </a:pPr>
            <a:fld id="{00000000-1234-1234-1234-123412341234}" type="slidenum">
              <a:rPr lang="fi-FI" sz="1200" b="0" i="0" u="none" strike="noStrike" cap="none">
                <a:solidFill>
                  <a:srgbClr val="B3A787"/>
                </a:solidFill>
                <a:latin typeface="Cabin"/>
                <a:ea typeface="Cabin"/>
                <a:cs typeface="Cabin"/>
                <a:sym typeface="Cabin"/>
              </a:rPr>
              <a:t>‹#›</a:t>
            </a:fld>
            <a:endParaRPr lang="fi-FI" sz="1200" b="0" i="0" u="none" strike="noStrike" cap="none">
              <a:solidFill>
                <a:srgbClr val="B3A787"/>
              </a:solidFill>
              <a:latin typeface="Cabin"/>
              <a:ea typeface="Cabin"/>
              <a:cs typeface="Cabin"/>
              <a:sym typeface="Cabin"/>
            </a:endParaRPr>
          </a:p>
        </p:txBody>
      </p:sp>
      <p:sp>
        <p:nvSpPr>
          <p:cNvPr id="19" name="Shape 19"/>
          <p:cNvSpPr/>
          <p:nvPr/>
        </p:nvSpPr>
        <p:spPr>
          <a:xfrm>
            <a:off x="1014984" y="-54"/>
            <a:ext cx="73152"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0"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1157512" y="-18256"/>
            <a:ext cx="7986488" cy="6876256"/>
          </a:xfrm>
          <a:prstGeom prst="rect">
            <a:avLst/>
          </a:prstGeom>
          <a:noFill/>
          <a:ln>
            <a:noFill/>
          </a:ln>
        </p:spPr>
      </p:pic>
      <p:sp>
        <p:nvSpPr>
          <p:cNvPr id="105" name="Shape 105"/>
          <p:cNvSpPr txBox="1">
            <a:spLocks noGrp="1"/>
          </p:cNvSpPr>
          <p:nvPr>
            <p:ph type="ctrTitle"/>
          </p:nvPr>
        </p:nvSpPr>
        <p:spPr>
          <a:xfrm>
            <a:off x="1326995" y="814039"/>
            <a:ext cx="7847118" cy="3124940"/>
          </a:xfrm>
          <a:prstGeom prst="rect">
            <a:avLst/>
          </a:prstGeom>
          <a:noFill/>
          <a:ln>
            <a:noFill/>
          </a:ln>
        </p:spPr>
        <p:txBody>
          <a:bodyPr wrap="square" lIns="91425" tIns="45700" rIns="91425" bIns="45700" anchor="b" anchorCtr="0">
            <a:noAutofit/>
          </a:bodyPr>
          <a:lstStyle/>
          <a:p>
            <a:br>
              <a:rPr lang="fi-FI" b="1" dirty="0"/>
            </a:br>
            <a:br>
              <a:rPr lang="fi-FI" b="1" dirty="0"/>
            </a:br>
            <a:br>
              <a:rPr lang="fi-FI" b="1" dirty="0"/>
            </a:br>
            <a:br>
              <a:rPr lang="fi-FI" b="1" dirty="0"/>
            </a:br>
            <a:br>
              <a:rPr lang="fi-FI" b="1" dirty="0"/>
            </a:br>
            <a:br>
              <a:rPr lang="fi-FI" sz="1800" b="0" i="0" u="none" strike="noStrike" baseline="0" dirty="0">
                <a:solidFill>
                  <a:srgbClr val="000000"/>
                </a:solidFill>
              </a:rPr>
            </a:br>
            <a:br>
              <a:rPr lang="fi-FI" sz="1800" dirty="0"/>
            </a:br>
            <a:br>
              <a:rPr lang="fi-FI" sz="1800" dirty="0"/>
            </a:br>
            <a:r>
              <a:rPr lang="fi-FI" sz="4400" dirty="0">
                <a:solidFill>
                  <a:srgbClr val="FF0000"/>
                </a:solidFill>
              </a:rPr>
              <a:t> </a:t>
            </a:r>
            <a:br>
              <a:rPr lang="fi-FI" sz="4400" dirty="0">
                <a:solidFill>
                  <a:srgbClr val="FF0000"/>
                </a:solidFill>
              </a:rPr>
            </a:br>
            <a:br>
              <a:rPr lang="fi-FI" sz="4400" dirty="0"/>
            </a:br>
            <a:br>
              <a:rPr lang="fi-FI" sz="4400" dirty="0"/>
            </a:br>
            <a:r>
              <a:rPr lang="fi-FI" sz="4400" dirty="0">
                <a:solidFill>
                  <a:srgbClr val="FF0000"/>
                </a:solidFill>
              </a:rPr>
              <a:t>Trauma ilmiönä ja  seksuaalitraumat </a:t>
            </a:r>
            <a:br>
              <a:rPr lang="fi-FI" sz="4400" dirty="0">
                <a:solidFill>
                  <a:srgbClr val="FF0000"/>
                </a:solidFill>
              </a:rPr>
            </a:br>
            <a:r>
              <a:rPr lang="fi-FI" sz="4400" dirty="0">
                <a:solidFill>
                  <a:srgbClr val="FF0000"/>
                </a:solidFill>
              </a:rPr>
              <a:t>traumapsykoterapiassa</a:t>
            </a:r>
            <a:br>
              <a:rPr lang="fi-FI" sz="4000" b="0" i="0" u="none" strike="noStrike" baseline="0" dirty="0">
                <a:solidFill>
                  <a:srgbClr val="FF0000"/>
                </a:solidFill>
              </a:rPr>
            </a:br>
            <a:br>
              <a:rPr lang="fi-FI" sz="4000" b="0" i="0" u="none" strike="noStrike" baseline="0" dirty="0">
                <a:solidFill>
                  <a:srgbClr val="FF0000"/>
                </a:solidFill>
              </a:rPr>
            </a:br>
            <a:endParaRPr sz="4000" b="0" i="0" u="none" strike="noStrike" cap="none" dirty="0">
              <a:solidFill>
                <a:srgbClr val="FF0000"/>
              </a:solidFill>
              <a:latin typeface="Cabin"/>
              <a:ea typeface="Cabin"/>
              <a:cs typeface="Cabin"/>
              <a:sym typeface="Cabin"/>
            </a:endParaRPr>
          </a:p>
        </p:txBody>
      </p:sp>
      <p:sp>
        <p:nvSpPr>
          <p:cNvPr id="106" name="Shape 106"/>
          <p:cNvSpPr txBox="1">
            <a:spLocks noGrp="1"/>
          </p:cNvSpPr>
          <p:nvPr>
            <p:ph type="subTitle" idx="1"/>
          </p:nvPr>
        </p:nvSpPr>
        <p:spPr>
          <a:xfrm>
            <a:off x="1751308" y="3419872"/>
            <a:ext cx="7087892" cy="2809478"/>
          </a:xfrm>
          <a:prstGeom prst="rect">
            <a:avLst/>
          </a:prstGeom>
          <a:noFill/>
          <a:ln>
            <a:noFill/>
          </a:ln>
        </p:spPr>
        <p:txBody>
          <a:bodyPr wrap="square" lIns="91425" tIns="0" rIns="91425" bIns="45700" anchor="t" anchorCtr="0">
            <a:noAutofit/>
          </a:bodyPr>
          <a:lstStyle/>
          <a:p>
            <a:pPr marL="27432" marR="0" lvl="0" indent="-2032" algn="l" rtl="0">
              <a:lnSpc>
                <a:spcPct val="100000"/>
              </a:lnSpc>
              <a:spcBef>
                <a:spcPts val="0"/>
              </a:spcBef>
              <a:buClr>
                <a:schemeClr val="accent1"/>
              </a:buClr>
              <a:buSzPct val="25000"/>
              <a:buFont typeface="Noto Sans Symbols"/>
              <a:buNone/>
            </a:pPr>
            <a:r>
              <a:rPr lang="fi-FI" sz="3600" b="0" i="0" u="none" strike="noStrike" cap="none" dirty="0">
                <a:solidFill>
                  <a:schemeClr val="accent4"/>
                </a:solidFill>
                <a:latin typeface="Cabin"/>
                <a:ea typeface="Cabin"/>
                <a:cs typeface="Cabin"/>
                <a:sym typeface="Cabin"/>
              </a:rPr>
              <a:t>FIAS 19.9.2023</a:t>
            </a:r>
          </a:p>
          <a:p>
            <a:pPr marL="27432" marR="0" lvl="0" indent="-2032" algn="l" rtl="0">
              <a:lnSpc>
                <a:spcPct val="100000"/>
              </a:lnSpc>
              <a:spcBef>
                <a:spcPts val="0"/>
              </a:spcBef>
              <a:buClr>
                <a:schemeClr val="accent1"/>
              </a:buClr>
              <a:buSzPct val="25000"/>
              <a:buFont typeface="Noto Sans Symbols"/>
              <a:buNone/>
            </a:pPr>
            <a:endParaRPr lang="fi-FI" sz="3600" dirty="0">
              <a:solidFill>
                <a:schemeClr val="accent4"/>
              </a:solidFill>
            </a:endParaRPr>
          </a:p>
          <a:p>
            <a:pPr marL="27432" marR="0" lvl="0" indent="-2032" algn="l" rtl="0">
              <a:lnSpc>
                <a:spcPct val="100000"/>
              </a:lnSpc>
              <a:spcBef>
                <a:spcPts val="0"/>
              </a:spcBef>
              <a:buClr>
                <a:schemeClr val="accent1"/>
              </a:buClr>
              <a:buSzPct val="25000"/>
              <a:buFont typeface="Noto Sans Symbols"/>
              <a:buNone/>
            </a:pPr>
            <a:r>
              <a:rPr lang="fi-FI" sz="3600" b="0" i="0" u="none" strike="noStrike" cap="none" dirty="0">
                <a:solidFill>
                  <a:schemeClr val="accent4"/>
                </a:solidFill>
                <a:latin typeface="Cabin"/>
                <a:ea typeface="Cabin"/>
                <a:cs typeface="Cabin"/>
                <a:sym typeface="Cabin"/>
              </a:rPr>
              <a:t>Aku Kaura</a:t>
            </a:r>
          </a:p>
          <a:p>
            <a:pPr marL="27432" marR="0" lvl="0" indent="-2032" algn="l" rtl="0">
              <a:lnSpc>
                <a:spcPct val="100000"/>
              </a:lnSpc>
              <a:spcBef>
                <a:spcPts val="0"/>
              </a:spcBef>
              <a:buClr>
                <a:schemeClr val="accent1"/>
              </a:buClr>
              <a:buSzPct val="25000"/>
              <a:buFont typeface="Noto Sans Symbols"/>
              <a:buNone/>
            </a:pPr>
            <a:r>
              <a:rPr lang="fi-FI" sz="3600" dirty="0">
                <a:solidFill>
                  <a:schemeClr val="accent4"/>
                </a:solidFill>
              </a:rPr>
              <a:t>Anne Yletyinen ja Aku Kaura</a:t>
            </a:r>
            <a:endParaRPr sz="3600" b="0" i="0" u="none" strike="noStrike" cap="none" dirty="0">
              <a:solidFill>
                <a:schemeClr val="accent4"/>
              </a:solidFill>
              <a:latin typeface="Cabin"/>
              <a:ea typeface="Cabin"/>
              <a:cs typeface="Cabin"/>
              <a:sym typeface="Cabin"/>
            </a:endParaRPr>
          </a:p>
        </p:txBody>
      </p:sp>
      <p:sp>
        <p:nvSpPr>
          <p:cNvPr id="107" name="Shape 107"/>
          <p:cNvSpPr txBox="1">
            <a:spLocks noGrp="1"/>
          </p:cNvSpPr>
          <p:nvPr>
            <p:ph type="dt" idx="10"/>
          </p:nvPr>
        </p:nvSpPr>
        <p:spPr>
          <a:xfrm>
            <a:off x="3581400" y="6305550"/>
            <a:ext cx="2133600" cy="47625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endParaRPr lang="fi-FI" sz="1200" b="0" i="0" u="none" strike="noStrike" cap="none" dirty="0">
              <a:solidFill>
                <a:srgbClr val="B3A787"/>
              </a:solidFill>
              <a:latin typeface="Cabin"/>
              <a:ea typeface="Cabin"/>
              <a:cs typeface="Cabin"/>
              <a:sym typeface="Cabin"/>
            </a:endParaRPr>
          </a:p>
        </p:txBody>
      </p:sp>
      <p:sp>
        <p:nvSpPr>
          <p:cNvPr id="108" name="Shape 108"/>
          <p:cNvSpPr txBox="1">
            <a:spLocks noGrp="1"/>
          </p:cNvSpPr>
          <p:nvPr>
            <p:ph type="ftr" idx="11"/>
          </p:nvPr>
        </p:nvSpPr>
        <p:spPr>
          <a:xfrm rot="10800000" flipV="1">
            <a:off x="5715000" y="5697946"/>
            <a:ext cx="2895600" cy="1083854"/>
          </a:xfrm>
          <a:prstGeom prst="rect">
            <a:avLst/>
          </a:prstGeom>
          <a:noFill/>
          <a:ln>
            <a:noFill/>
          </a:ln>
        </p:spPr>
        <p:txBody>
          <a:bodyPr wrap="square" lIns="91425" tIns="45700" rIns="91425" bIns="45700" anchor="b" anchorCtr="0">
            <a:noAutofit/>
          </a:bodyPr>
          <a:lstStyle/>
          <a:p>
            <a:pPr marL="0" marR="0" lvl="0" indent="0" algn="l" rtl="0">
              <a:spcBef>
                <a:spcPts val="0"/>
              </a:spcBef>
              <a:buSzPct val="25000"/>
              <a:buNone/>
            </a:pPr>
            <a:r>
              <a:rPr lang="fi-FI" sz="1200" b="0" i="0" u="none" strike="noStrike" cap="none" dirty="0">
                <a:solidFill>
                  <a:srgbClr val="B3A787"/>
                </a:solidFill>
                <a:latin typeface="Cabin"/>
                <a:ea typeface="Cabin"/>
                <a:cs typeface="Cabin"/>
                <a:sym typeface="Cabin"/>
              </a:rPr>
              <a:t>Trauman hoito ja hoidon kokemukset Anne Yletyinen ja Aku Kaura </a:t>
            </a:r>
            <a:r>
              <a:rPr lang="fi-FI" sz="1200" b="0" i="0" u="none" strike="noStrike" cap="none" dirty="0" err="1">
                <a:solidFill>
                  <a:srgbClr val="B3A787"/>
                </a:solidFill>
                <a:latin typeface="Cabin"/>
                <a:ea typeface="Cabin"/>
                <a:cs typeface="Cabin"/>
                <a:sym typeface="Cabin"/>
              </a:rPr>
              <a:t>TraumaCon</a:t>
            </a:r>
            <a:endParaRPr lang="fi-FI" sz="1200" b="0" i="0" u="none" strike="noStrike" cap="none" dirty="0">
              <a:solidFill>
                <a:srgbClr val="B3A787"/>
              </a:solidFill>
              <a:latin typeface="Cabin"/>
              <a:ea typeface="Cabin"/>
              <a:cs typeface="Cabin"/>
              <a:sym typeface="Cabin"/>
            </a:endParaRPr>
          </a:p>
        </p:txBody>
      </p:sp>
      <p:pic>
        <p:nvPicPr>
          <p:cNvPr id="109" name="Shape 109"/>
          <p:cNvPicPr preferRelativeResize="0"/>
          <p:nvPr/>
        </p:nvPicPr>
        <p:blipFill rotWithShape="1">
          <a:blip r:embed="rId4">
            <a:alphaModFix/>
          </a:blip>
          <a:srcRect/>
          <a:stretch/>
        </p:blipFill>
        <p:spPr>
          <a:xfrm rot="-5400000">
            <a:off x="-2844316" y="2826060"/>
            <a:ext cx="6876256" cy="1187624"/>
          </a:xfrm>
          <a:prstGeom prst="rect">
            <a:avLst/>
          </a:prstGeom>
          <a:noFill/>
          <a:ln>
            <a:noFill/>
          </a:ln>
        </p:spPr>
      </p:pic>
      <p:sp>
        <p:nvSpPr>
          <p:cNvPr id="2" name="Dian numeron paikkamerkki 1"/>
          <p:cNvSpPr>
            <a:spLocks noGrp="1"/>
          </p:cNvSpPr>
          <p:nvPr>
            <p:ph type="sldNum" idx="12"/>
          </p:nvPr>
        </p:nvSpPr>
        <p:spPr>
          <a:xfrm>
            <a:off x="8603391" y="6267450"/>
            <a:ext cx="457200" cy="476250"/>
          </a:xfrm>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57183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lvl="0">
              <a:buSzPct val="25000"/>
            </a:pPr>
            <a:r>
              <a:rPr lang="fi-FI" sz="3600" dirty="0"/>
              <a:t>Ristiriitainen </a:t>
            </a:r>
            <a:r>
              <a:rPr lang="fi-FI" sz="3600" dirty="0" err="1"/>
              <a:t>kiintymysuhdetyyli</a:t>
            </a:r>
            <a:endParaRPr sz="3600" i="0" u="none" strike="noStrike" cap="none" dirty="0">
              <a:solidFill>
                <a:srgbClr val="562214"/>
              </a:solidFill>
              <a:latin typeface="+mn-lt"/>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8" y="1563328"/>
            <a:ext cx="7708391" cy="5755422"/>
          </a:xfrm>
          <a:prstGeom prst="rect">
            <a:avLst/>
          </a:prstGeom>
          <a:noFill/>
        </p:spPr>
        <p:txBody>
          <a:bodyPr wrap="square" rtlCol="0">
            <a:spAutoFit/>
          </a:bodyPr>
          <a:lstStyle/>
          <a:p>
            <a:r>
              <a:rPr lang="fi-FI" sz="2800" dirty="0"/>
              <a:t>-Hakee kumppanilta voimakkaasti läheisyyttä. </a:t>
            </a:r>
          </a:p>
          <a:p>
            <a:r>
              <a:rPr lang="fi-FI" sz="2800" dirty="0"/>
              <a:t>-On taipuvainen protestoimaan, vaatimaan ja miellyttämään. </a:t>
            </a:r>
          </a:p>
          <a:p>
            <a:r>
              <a:rPr lang="fi-FI" sz="2800" dirty="0"/>
              <a:t>-Kokee helposti pelkoa torjutuksi ja hylätyksi tulemisesta. </a:t>
            </a:r>
          </a:p>
          <a:p>
            <a:r>
              <a:rPr lang="fi-FI" sz="2800" dirty="0"/>
              <a:t>- Saattaa voimakkaasti hakea muiden hyväksyntää. </a:t>
            </a:r>
          </a:p>
          <a:p>
            <a:r>
              <a:rPr lang="fi-FI" sz="2800" dirty="0"/>
              <a:t>- Puolison poissaolevuus herättää helposti katkeruutta ja turhautumista. </a:t>
            </a:r>
          </a:p>
          <a:p>
            <a:r>
              <a:rPr lang="fi-FI" sz="2800" dirty="0"/>
              <a:t>- Puoliso voi kokea tukahtuvansa. </a:t>
            </a:r>
          </a:p>
          <a:p>
            <a:r>
              <a:rPr lang="fi-FI" sz="2800" dirty="0"/>
              <a:t>- Voi käyttää pakottavia tapoja hakiessaan toisen reagointia. </a:t>
            </a:r>
          </a:p>
          <a:p>
            <a:endParaRPr lang="fi-FI" sz="3200" dirty="0"/>
          </a:p>
        </p:txBody>
      </p:sp>
      <p:sp>
        <p:nvSpPr>
          <p:cNvPr id="4" name="Dian numeron paikkamerkki 3">
            <a:extLst>
              <a:ext uri="{FF2B5EF4-FFF2-40B4-BE49-F238E27FC236}">
                <a16:creationId xmlns:a16="http://schemas.microsoft.com/office/drawing/2014/main" id="{8C183C85-F386-1423-1A8B-4300D4ED2E39}"/>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10</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84699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lvl="0">
              <a:buSzPct val="25000"/>
            </a:pPr>
            <a:r>
              <a:rPr lang="fi-FI" sz="3600" dirty="0"/>
              <a:t>Jäsentymätön  kiintymyssuhdetyyli</a:t>
            </a:r>
            <a:endParaRPr sz="3600" i="0" u="none" strike="noStrike" cap="none" dirty="0">
              <a:solidFill>
                <a:srgbClr val="562214"/>
              </a:solidFill>
              <a:latin typeface="+mn-lt"/>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8" y="1563328"/>
            <a:ext cx="7708391" cy="6001643"/>
          </a:xfrm>
          <a:prstGeom prst="rect">
            <a:avLst/>
          </a:prstGeom>
          <a:noFill/>
        </p:spPr>
        <p:txBody>
          <a:bodyPr wrap="square" rtlCol="0">
            <a:spAutoFit/>
          </a:bodyPr>
          <a:lstStyle/>
          <a:p>
            <a:r>
              <a:rPr lang="fi-FI" sz="2800" dirty="0"/>
              <a:t>-</a:t>
            </a:r>
            <a:r>
              <a:rPr lang="fi-FI" sz="2400" dirty="0"/>
              <a:t>Tyyliä luonnehtii voimakas välttämisen ja lähestymisen ristiriita. </a:t>
            </a:r>
          </a:p>
          <a:p>
            <a:r>
              <a:rPr lang="fi-FI" sz="2400" dirty="0"/>
              <a:t>- Vaikeus säädellä omia tunteita. </a:t>
            </a:r>
          </a:p>
          <a:p>
            <a:r>
              <a:rPr lang="fi-FI" sz="2400" dirty="0"/>
              <a:t>- Eläytymiskyky saattaa olla voimakkaasti alentunut. </a:t>
            </a:r>
          </a:p>
          <a:p>
            <a:r>
              <a:rPr lang="fi-FI" sz="2400" dirty="0"/>
              <a:t>- Minuuden kokemus voi olla epäjatkuva. </a:t>
            </a:r>
          </a:p>
          <a:p>
            <a:r>
              <a:rPr lang="fi-FI" sz="2400" dirty="0"/>
              <a:t>- Minuuden kokemuksessa voi ilmetä nopeita tilanvaihdoksia esim. uhrista vihamieliseen hyökkääjään. </a:t>
            </a:r>
          </a:p>
          <a:p>
            <a:r>
              <a:rPr lang="fi-FI" sz="2400" dirty="0"/>
              <a:t>- Ihmissuhteita voi leimata pitkäaikainen epävakaus</a:t>
            </a:r>
            <a:r>
              <a:rPr lang="fi-FI" sz="2800" dirty="0"/>
              <a:t>. </a:t>
            </a:r>
          </a:p>
          <a:p>
            <a:r>
              <a:rPr lang="fi-FI" sz="2800" dirty="0"/>
              <a:t>- </a:t>
            </a:r>
            <a:r>
              <a:rPr lang="fi-FI" sz="2400" dirty="0"/>
              <a:t>Voi pyrkiä suhteeseen seksuaalisuuden, toisen hallinnan, alistumisen tai hoivan antamisen kautta eli tavoilla, jotka eivät edellytä kiintymyssuhteen muodostamista.  </a:t>
            </a:r>
            <a:endParaRPr lang="fi-FI" sz="2800" dirty="0"/>
          </a:p>
          <a:p>
            <a:endParaRPr lang="fi-FI" sz="2800" dirty="0"/>
          </a:p>
          <a:p>
            <a:endParaRPr lang="fi-FI" sz="3200" dirty="0"/>
          </a:p>
        </p:txBody>
      </p:sp>
      <p:sp>
        <p:nvSpPr>
          <p:cNvPr id="4" name="Dian numeron paikkamerkki 3">
            <a:extLst>
              <a:ext uri="{FF2B5EF4-FFF2-40B4-BE49-F238E27FC236}">
                <a16:creationId xmlns:a16="http://schemas.microsoft.com/office/drawing/2014/main" id="{B635D260-0125-634B-A64E-7034F67AF8A7}"/>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11</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43768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a:spLocks noGrp="1"/>
          </p:cNvSpPr>
          <p:nvPr>
            <p:ph type="title"/>
          </p:nvPr>
        </p:nvSpPr>
        <p:spPr>
          <a:prstGeom prst="rect">
            <a:avLst/>
          </a:prstGeom>
          <a:noFill/>
          <a:ln>
            <a:noFill/>
          </a:ln>
        </p:spPr>
        <p:txBody>
          <a:bodyPr lIns="91425" tIns="45700" rIns="91425" bIns="45700" anchor="ctr" anchorCtr="0">
            <a:noAutofit/>
          </a:bodyPr>
          <a:lstStyle/>
          <a:p>
            <a:pPr>
              <a:buSzPct val="25000"/>
            </a:pPr>
            <a:r>
              <a:rPr lang="fi-FI" sz="3200" b="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Häpeäkompassi</a:t>
            </a:r>
            <a:br>
              <a:rPr lang="fi-FI" sz="320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br>
            <a:endParaRPr sz="3200" b="0" i="0" u="none" strike="noStrike" cap="none">
              <a:solidFill>
                <a:srgbClr val="562214"/>
              </a:solidFill>
              <a:latin typeface="Cabin"/>
              <a:ea typeface="Cabin"/>
              <a:cs typeface="Cabin"/>
              <a:sym typeface="Cabin"/>
            </a:endParaRPr>
          </a:p>
        </p:txBody>
      </p:sp>
      <p:pic>
        <p:nvPicPr>
          <p:cNvPr id="157" name="Shape 157"/>
          <p:cNvPicPr preferRelativeResize="0">
            <a:picLocks noGrp="1"/>
          </p:cNvPicPr>
          <p:nvPr>
            <p:ph type="body" idx="1"/>
          </p:nvPr>
        </p:nvPicPr>
        <p:blipFill rotWithShape="1">
          <a:blip r:embed="rId3">
            <a:alphaModFix/>
          </a:blip>
          <a:srcRect/>
          <a:stretch/>
        </p:blipFill>
        <p:spPr>
          <a:xfrm>
            <a:off x="1187625" y="1"/>
            <a:ext cx="7956374" cy="6857999"/>
          </a:xfrm>
          <a:prstGeom prst="rect">
            <a:avLst/>
          </a:prstGeom>
          <a:noFill/>
          <a:ln>
            <a:noFill/>
          </a:ln>
        </p:spPr>
      </p:pic>
      <p:sp>
        <p:nvSpPr>
          <p:cNvPr id="160" name="Shape 160"/>
          <p:cNvSpPr txBox="1">
            <a:spLocks noGrp="1"/>
          </p:cNvSpPr>
          <p:nvPr>
            <p:ph type="dt" idx="10"/>
          </p:nvPr>
        </p:nvSpPr>
        <p:spPr>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61" name="Shape 161"/>
          <p:cNvSpPr txBox="1">
            <a:spLocks noGrp="1"/>
          </p:cNvSpPr>
          <p:nvPr>
            <p:ph type="ftr" idx="11"/>
          </p:nvPr>
        </p:nvSpPr>
        <p:spPr>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7" name="Ristinuoli 6"/>
          <p:cNvSpPr/>
          <p:nvPr/>
        </p:nvSpPr>
        <p:spPr>
          <a:xfrm>
            <a:off x="4407450" y="2949479"/>
            <a:ext cx="912114" cy="91211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Suorakulmio 1"/>
          <p:cNvSpPr/>
          <p:nvPr/>
        </p:nvSpPr>
        <p:spPr>
          <a:xfrm>
            <a:off x="4012442" y="2029669"/>
            <a:ext cx="2552131" cy="707886"/>
          </a:xfrm>
          <a:prstGeom prst="rect">
            <a:avLst/>
          </a:prstGeom>
        </p:spPr>
        <p:txBody>
          <a:bodyPr wrap="square">
            <a:spAutoFit/>
          </a:bodyPr>
          <a:lstStyle/>
          <a:p>
            <a:pPr defTabSz="685800" eaLnBrk="0" fontAlgn="base" hangingPunct="0">
              <a:spcBef>
                <a:spcPct val="0"/>
              </a:spcBef>
              <a:spcAft>
                <a:spcPct val="0"/>
              </a:spcAft>
            </a:pPr>
            <a:r>
              <a:rPr lang="fi-FI" altLang="ja-JP" sz="2000" b="1" dirty="0">
                <a:latin typeface="Times New Roman" panose="02020603050405020304" pitchFamily="18" charset="0"/>
                <a:ea typeface="Times New Roman" panose="02020603050405020304" pitchFamily="18" charset="0"/>
                <a:cs typeface="Times New Roman" panose="02020603050405020304" pitchFamily="18" charset="0"/>
              </a:rPr>
              <a:t>Muista ihmisist</a:t>
            </a:r>
            <a:r>
              <a:rPr lang="fi-FI" altLang="ja-JP" sz="2000" b="1" dirty="0">
                <a:latin typeface="Calibri" panose="020F0502020204030204" pitchFamily="34" charset="0"/>
                <a:ea typeface="Times New Roman" panose="02020603050405020304" pitchFamily="18" charset="0"/>
                <a:cs typeface="Times New Roman" panose="02020603050405020304" pitchFamily="18" charset="0"/>
              </a:rPr>
              <a:t>ä</a:t>
            </a:r>
            <a:r>
              <a:rPr lang="fi-FI" altLang="ja-JP" sz="2000" b="1" dirty="0">
                <a:latin typeface="Times New Roman" panose="02020603050405020304" pitchFamily="18" charset="0"/>
                <a:ea typeface="Times New Roman" panose="02020603050405020304" pitchFamily="18" charset="0"/>
                <a:cs typeface="Times New Roman" panose="02020603050405020304" pitchFamily="18" charset="0"/>
              </a:rPr>
              <a:t> et</a:t>
            </a:r>
            <a:r>
              <a:rPr lang="fi-FI" altLang="ja-JP" sz="2000" b="1" dirty="0">
                <a:latin typeface="Calibri" panose="020F0502020204030204" pitchFamily="34" charset="0"/>
                <a:ea typeface="Times New Roman" panose="02020603050405020304" pitchFamily="18" charset="0"/>
                <a:cs typeface="Times New Roman" panose="02020603050405020304" pitchFamily="18" charset="0"/>
              </a:rPr>
              <a:t>ää</a:t>
            </a:r>
            <a:r>
              <a:rPr lang="fi-FI" altLang="ja-JP" sz="2000" b="1" dirty="0">
                <a:latin typeface="Times New Roman" panose="02020603050405020304" pitchFamily="18" charset="0"/>
                <a:ea typeface="Times New Roman" panose="02020603050405020304" pitchFamily="18" charset="0"/>
                <a:cs typeface="Times New Roman" panose="02020603050405020304" pitchFamily="18" charset="0"/>
              </a:rPr>
              <a:t>ntyminen</a:t>
            </a:r>
            <a:endParaRPr lang="fi-FI" altLang="ja-JP" sz="2000" dirty="0"/>
          </a:p>
        </p:txBody>
      </p:sp>
      <p:sp>
        <p:nvSpPr>
          <p:cNvPr id="3" name="Suorakulmio 2"/>
          <p:cNvSpPr/>
          <p:nvPr/>
        </p:nvSpPr>
        <p:spPr>
          <a:xfrm>
            <a:off x="1364311" y="3121162"/>
            <a:ext cx="2538949" cy="707886"/>
          </a:xfrm>
          <a:prstGeom prst="rect">
            <a:avLst/>
          </a:prstGeom>
        </p:spPr>
        <p:txBody>
          <a:bodyPr wrap="square">
            <a:spAutoFit/>
          </a:bodyPr>
          <a:lstStyle/>
          <a:p>
            <a:r>
              <a:rPr lang="fi-FI" sz="2000" b="1" dirty="0">
                <a:latin typeface="Times New Roman" panose="02020603050405020304" pitchFamily="18" charset="0"/>
                <a:ea typeface="Times New Roman" panose="02020603050405020304" pitchFamily="18" charset="0"/>
                <a:cs typeface="Times New Roman" panose="02020603050405020304" pitchFamily="18" charset="0"/>
              </a:rPr>
              <a:t>Hyökkääminen itseä vastaan</a:t>
            </a:r>
            <a:endParaRPr lang="fi-FI"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uorakulmio 3"/>
          <p:cNvSpPr/>
          <p:nvPr/>
        </p:nvSpPr>
        <p:spPr>
          <a:xfrm>
            <a:off x="4107976" y="4317969"/>
            <a:ext cx="1859949" cy="1015663"/>
          </a:xfrm>
          <a:prstGeom prst="rect">
            <a:avLst/>
          </a:prstGeom>
        </p:spPr>
        <p:txBody>
          <a:bodyPr wrap="square">
            <a:spAutoFit/>
          </a:bodyPr>
          <a:lstStyle/>
          <a:p>
            <a:r>
              <a:rPr lang="fi-FI" sz="2000" b="1" dirty="0">
                <a:latin typeface="Times New Roman" panose="02020603050405020304" pitchFamily="18" charset="0"/>
                <a:ea typeface="Times New Roman" panose="02020603050405020304" pitchFamily="18" charset="0"/>
              </a:rPr>
              <a:t>Sisäisen kokemuksen </a:t>
            </a:r>
          </a:p>
          <a:p>
            <a:r>
              <a:rPr lang="fi-FI" sz="2000" b="1" dirty="0">
                <a:latin typeface="Times New Roman" panose="02020603050405020304" pitchFamily="18" charset="0"/>
                <a:ea typeface="Times New Roman" panose="02020603050405020304" pitchFamily="18" charset="0"/>
              </a:rPr>
              <a:t>välttäminen</a:t>
            </a:r>
            <a:endParaRPr lang="fi-FI" sz="2000" dirty="0"/>
          </a:p>
        </p:txBody>
      </p:sp>
      <p:sp>
        <p:nvSpPr>
          <p:cNvPr id="11" name="Suorakulmio 10"/>
          <p:cNvSpPr/>
          <p:nvPr/>
        </p:nvSpPr>
        <p:spPr>
          <a:xfrm>
            <a:off x="5714999" y="3207521"/>
            <a:ext cx="3472425" cy="400110"/>
          </a:xfrm>
          <a:prstGeom prst="rect">
            <a:avLst/>
          </a:prstGeom>
        </p:spPr>
        <p:txBody>
          <a:bodyPr wrap="none">
            <a:spAutoFit/>
          </a:bodyPr>
          <a:lstStyle/>
          <a:p>
            <a:r>
              <a:rPr lang="fi-FI" sz="2000" b="1" dirty="0">
                <a:latin typeface="Times New Roman" panose="02020603050405020304" pitchFamily="18" charset="0"/>
                <a:ea typeface="Times New Roman" panose="02020603050405020304" pitchFamily="18" charset="0"/>
              </a:rPr>
              <a:t>Hyökkääminen muita vastaan</a:t>
            </a:r>
            <a:endParaRPr lang="fi-FI" sz="2000" dirty="0"/>
          </a:p>
        </p:txBody>
      </p:sp>
      <p:sp>
        <p:nvSpPr>
          <p:cNvPr id="5" name="Tekstiruutu 4"/>
          <p:cNvSpPr txBox="1"/>
          <p:nvPr/>
        </p:nvSpPr>
        <p:spPr>
          <a:xfrm>
            <a:off x="6223379" y="5759355"/>
            <a:ext cx="1050288" cy="307777"/>
          </a:xfrm>
          <a:prstGeom prst="rect">
            <a:avLst/>
          </a:prstGeom>
          <a:noFill/>
        </p:spPr>
        <p:txBody>
          <a:bodyPr wrap="none" rtlCol="0">
            <a:spAutoFit/>
          </a:bodyPr>
          <a:lstStyle/>
          <a:p>
            <a:r>
              <a:rPr lang="fi-FI"/>
              <a:t>Nathanson</a:t>
            </a:r>
          </a:p>
        </p:txBody>
      </p:sp>
      <p:sp>
        <p:nvSpPr>
          <p:cNvPr id="6" name="TextBox 5"/>
          <p:cNvSpPr txBox="1"/>
          <p:nvPr/>
        </p:nvSpPr>
        <p:spPr>
          <a:xfrm flipH="1">
            <a:off x="1506569" y="545476"/>
            <a:ext cx="4793381" cy="584775"/>
          </a:xfrm>
          <a:prstGeom prst="rect">
            <a:avLst/>
          </a:prstGeom>
          <a:noFill/>
        </p:spPr>
        <p:txBody>
          <a:bodyPr wrap="square" rtlCol="0">
            <a:spAutoFit/>
          </a:bodyPr>
          <a:lstStyle/>
          <a:p>
            <a:r>
              <a:rPr lang="fi-FI" sz="3200" dirty="0">
                <a:solidFill>
                  <a:schemeClr val="accent6">
                    <a:lumMod val="75000"/>
                  </a:schemeClr>
                </a:solidFill>
              </a:rPr>
              <a:t>HÄPEÄKOMPASSI</a:t>
            </a:r>
          </a:p>
        </p:txBody>
      </p:sp>
      <p:sp>
        <p:nvSpPr>
          <p:cNvPr id="9" name="Dian numeron paikkamerkki 8">
            <a:extLst>
              <a:ext uri="{FF2B5EF4-FFF2-40B4-BE49-F238E27FC236}">
                <a16:creationId xmlns:a16="http://schemas.microsoft.com/office/drawing/2014/main" id="{18CF1318-60AB-597C-F63A-28D619EFFAF9}"/>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12</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03221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a:buSzPct val="25000"/>
            </a:pPr>
            <a:r>
              <a:rPr lang="fi-FI" sz="2800" b="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HÄPEÄ TRAUMAPSYKOTERAPIASSA</a:t>
            </a:r>
            <a:br>
              <a:rPr lang="fi-FI" sz="280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br>
            <a:endParaRPr sz="2800" b="0" i="0" u="none" strike="noStrike" cap="none">
              <a:solidFill>
                <a:srgbClr val="562214"/>
              </a:solidFill>
              <a:latin typeface="Cabin"/>
              <a:ea typeface="Cabin"/>
              <a:cs typeface="Cabin"/>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7" y="924211"/>
            <a:ext cx="6807641" cy="1338828"/>
          </a:xfrm>
          <a:prstGeom prst="rect">
            <a:avLst/>
          </a:prstGeom>
          <a:noFill/>
        </p:spPr>
        <p:txBody>
          <a:bodyPr wrap="square" rtlCol="0">
            <a:spAutoFit/>
          </a:bodyPr>
          <a:lstStyle/>
          <a:p>
            <a:pPr>
              <a:lnSpc>
                <a:spcPct val="150000"/>
              </a:lnSpc>
            </a:pPr>
            <a:r>
              <a:rPr lang="fi-FI" sz="1800" b="1" i="1">
                <a:latin typeface="Times New Roman" panose="02020603050405020304" pitchFamily="18" charset="0"/>
                <a:ea typeface="Times New Roman" panose="02020603050405020304" pitchFamily="18" charset="0"/>
                <a:cs typeface="Times New Roman" panose="02020603050405020304" pitchFamily="18" charset="0"/>
              </a:rPr>
              <a:t>”Häpeä vaikuttaa kaikkialla terapiassa, koska potilaat ovat jatkuvasti huolissaan siitä, minkä osan tai sisäisen kokemuksen voi paljastaa ja mitkä osat on pidettävä piilossa.” </a:t>
            </a:r>
            <a:endParaRPr lang="fi-FI" sz="1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uorakulmio 2"/>
          <p:cNvSpPr/>
          <p:nvPr/>
        </p:nvSpPr>
        <p:spPr>
          <a:xfrm>
            <a:off x="2286000" y="2413338"/>
            <a:ext cx="4572000" cy="3729995"/>
          </a:xfrm>
          <a:prstGeom prst="rect">
            <a:avLst/>
          </a:prstGeom>
        </p:spPr>
        <p:txBody>
          <a:bodyPr>
            <a:spAutoFit/>
          </a:bodyPr>
          <a:lstStyle/>
          <a:p>
            <a:pPr>
              <a:lnSpc>
                <a:spcPct val="150000"/>
              </a:lnSpc>
            </a:pPr>
            <a:r>
              <a:rPr lang="fi-FI" sz="2000">
                <a:latin typeface="Times New Roman" panose="02020603050405020304" pitchFamily="18" charset="0"/>
                <a:ea typeface="Times New Roman" panose="02020603050405020304" pitchFamily="18" charset="0"/>
              </a:rPr>
              <a:t>Musertavat häpeän tunteet, jotka ovat peräisin varhaisen hoivan äkillisestä katkeamisesta, voivat olla osallisina siihen, ettei potilas antaudu terapian tarjoamaan huolenpitoon, vaan kärsii jatkuvasti vointiaan heikentävistä oireista. Häpeä on osallisena hoidon kaikilla tasoilla mukaan lukien terapeuttinen allianssi. </a:t>
            </a:r>
            <a:endParaRPr lang="fi-FI" sz="2000" dirty="0"/>
          </a:p>
        </p:txBody>
      </p:sp>
      <p:sp>
        <p:nvSpPr>
          <p:cNvPr id="5" name="Dian numeron paikkamerkki 4">
            <a:extLst>
              <a:ext uri="{FF2B5EF4-FFF2-40B4-BE49-F238E27FC236}">
                <a16:creationId xmlns:a16="http://schemas.microsoft.com/office/drawing/2014/main" id="{C91A7DF7-D4A7-618C-2CB1-49F1DE576083}"/>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13</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49263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16771" y="1311867"/>
            <a:ext cx="7498080" cy="1143000"/>
          </a:xfrm>
          <a:prstGeom prst="rect">
            <a:avLst/>
          </a:prstGeom>
          <a:noFill/>
          <a:ln>
            <a:noFill/>
          </a:ln>
        </p:spPr>
        <p:txBody>
          <a:bodyPr lIns="91425" tIns="45700" rIns="91425" bIns="45700" anchor="ctr" anchorCtr="0">
            <a:noAutofit/>
          </a:bodyPr>
          <a:lstStyle/>
          <a:p>
            <a:pPr>
              <a:lnSpc>
                <a:spcPct val="150000"/>
              </a:lnSpc>
            </a:pP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r>
              <a:rPr lang="fi-FI"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Traumapsykoterapiassa</a:t>
            </a:r>
            <a:br>
              <a:rPr lang="fi-FI"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r>
              <a:rPr lang="fi-FI" sz="2000" dirty="0">
                <a:latin typeface="Times New Roman" panose="02020603050405020304" pitchFamily="18" charset="0"/>
                <a:ea typeface="Times New Roman" panose="02020603050405020304" pitchFamily="18" charset="0"/>
                <a:cs typeface="Times New Roman" panose="02020603050405020304" pitchFamily="18" charset="0"/>
              </a:rPr>
              <a:t>On oleellista muistaa, että kiintymyssuhdetraumaan liittyviä muistuttajia on kaikissa ihmissuhteissa ja siksi traumatisoitunut joutuu jatkuvasti uudelleen yhteyteen traumatapahtuman ja siihen liittyvien kehon tuntemusten ja tunteiden kanssa. Traumamuistuttajat elävät siis myös suhteessa terapeuttiin.</a:t>
            </a: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r>
              <a:rPr lang="fi-FI" sz="2000" dirty="0">
                <a:latin typeface="Times New Roman" panose="02020603050405020304" pitchFamily="18" charset="0"/>
                <a:ea typeface="Times New Roman" panose="02020603050405020304" pitchFamily="18" charset="0"/>
                <a:cs typeface="Times New Roman" panose="02020603050405020304" pitchFamily="18" charset="0"/>
              </a:rPr>
              <a:t> </a:t>
            </a:r>
            <a:br>
              <a:rPr lang="fi-FI" sz="2000" dirty="0">
                <a:latin typeface="Times New Roman" panose="02020603050405020304" pitchFamily="18" charset="0"/>
                <a:ea typeface="Times New Roman" panose="02020603050405020304" pitchFamily="18" charset="0"/>
                <a:cs typeface="Times New Roman" panose="02020603050405020304" pitchFamily="18" charset="0"/>
              </a:rPr>
            </a:br>
            <a:r>
              <a:rPr lang="fi-FI" sz="2000" dirty="0">
                <a:latin typeface="Times New Roman" panose="02020603050405020304" pitchFamily="18" charset="0"/>
                <a:ea typeface="Times New Roman" panose="02020603050405020304" pitchFamily="18" charset="0"/>
                <a:cs typeface="Times New Roman" panose="02020603050405020304" pitchFamily="18" charset="0"/>
              </a:rPr>
              <a:t>Sensorimotoriset menetelmät, joihin kuuluvat aistimusten herättämien fyysisten muutosten, puolustusreaktioiden ja hengityksessä ja lihaksistossa tapahtuvien muutosten sekä autonomisen hermoston toiminnan tarkkailu, vahvistavat tietoista läsnäoloa ja havainnointia ja torjuvat mm. häpeän lamauttavaa vaikutusta.</a:t>
            </a:r>
            <a:endParaRPr lang="fi-FI" sz="20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3" name="Dian numeron paikkamerkki 2">
            <a:extLst>
              <a:ext uri="{FF2B5EF4-FFF2-40B4-BE49-F238E27FC236}">
                <a16:creationId xmlns:a16="http://schemas.microsoft.com/office/drawing/2014/main" id="{8F399C55-C02F-023D-1AF3-E835B6FC4037}"/>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14</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78487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03648" y="116632"/>
            <a:ext cx="7530040" cy="1080120"/>
          </a:xfrm>
        </p:spPr>
        <p:txBody>
          <a:bodyPr>
            <a:normAutofit fontScale="90000"/>
          </a:bodyPr>
          <a:lstStyle/>
          <a:p>
            <a:r>
              <a:rPr lang="fi-FI" dirty="0"/>
              <a:t>Kompleksinen PTSD</a:t>
            </a:r>
            <a:br>
              <a:rPr lang="fi-FI" dirty="0"/>
            </a:br>
            <a:endParaRPr lang="fi-FI" dirty="0"/>
          </a:p>
        </p:txBody>
      </p:sp>
      <p:sp>
        <p:nvSpPr>
          <p:cNvPr id="3" name="Sisällön paikkamerkki 2"/>
          <p:cNvSpPr>
            <a:spLocks noGrp="1"/>
          </p:cNvSpPr>
          <p:nvPr>
            <p:ph idx="1"/>
          </p:nvPr>
        </p:nvSpPr>
        <p:spPr>
          <a:xfrm>
            <a:off x="1435608" y="1052736"/>
            <a:ext cx="7498080" cy="5400600"/>
          </a:xfrm>
        </p:spPr>
        <p:txBody>
          <a:bodyPr>
            <a:normAutofit/>
          </a:bodyPr>
          <a:lstStyle/>
          <a:p>
            <a:pPr marL="82296" indent="0">
              <a:buNone/>
            </a:pPr>
            <a:endParaRPr lang="fi-FI" dirty="0"/>
          </a:p>
          <a:p>
            <a:r>
              <a:rPr lang="fi-FI" dirty="0" err="1"/>
              <a:t>Somatisaatio</a:t>
            </a:r>
            <a:r>
              <a:rPr lang="fi-FI" dirty="0"/>
              <a:t> </a:t>
            </a:r>
          </a:p>
          <a:p>
            <a:r>
              <a:rPr lang="fi-FI" dirty="0"/>
              <a:t>Ruuansulatusvaikeudet </a:t>
            </a:r>
          </a:p>
          <a:p>
            <a:r>
              <a:rPr lang="fi-FI" dirty="0"/>
              <a:t>Krooninen kipu </a:t>
            </a:r>
          </a:p>
          <a:p>
            <a:r>
              <a:rPr lang="fi-FI" dirty="0"/>
              <a:t>Sydämeen ja keuhkoihin liittyvät oireet </a:t>
            </a:r>
          </a:p>
          <a:p>
            <a:r>
              <a:rPr lang="fi-FI" dirty="0"/>
              <a:t>Toiminnalliset neurologiset oireet (konversio-oireet) </a:t>
            </a:r>
          </a:p>
          <a:p>
            <a:r>
              <a:rPr lang="fi-FI" dirty="0"/>
              <a:t>Seksuaaliset oireet </a:t>
            </a:r>
          </a:p>
          <a:p>
            <a:pPr marL="82296" indent="0">
              <a:buNone/>
            </a:pPr>
            <a:endParaRPr lang="fi-FI" dirty="0"/>
          </a:p>
        </p:txBody>
      </p:sp>
      <p:sp>
        <p:nvSpPr>
          <p:cNvPr id="4" name="Päivämäärän paikkamerkki 3"/>
          <p:cNvSpPr>
            <a:spLocks noGrp="1"/>
          </p:cNvSpPr>
          <p:nvPr>
            <p:ph type="dt" sz="half" idx="10"/>
          </p:nvPr>
        </p:nvSpPr>
        <p:spPr/>
        <p:txBody>
          <a:bodyPr/>
          <a:lstStyle/>
          <a:p>
            <a:r>
              <a:rPr lang="fi-FI"/>
              <a:t>17.10.2023</a:t>
            </a:r>
          </a:p>
        </p:txBody>
      </p:sp>
      <p:sp>
        <p:nvSpPr>
          <p:cNvPr id="5" name="Alatunnisteen paikkamerkki 4"/>
          <p:cNvSpPr>
            <a:spLocks noGrp="1"/>
          </p:cNvSpPr>
          <p:nvPr>
            <p:ph type="ftr" sz="quarter" idx="11"/>
          </p:nvPr>
        </p:nvSpPr>
        <p:spPr/>
        <p:txBody>
          <a:bodyPr/>
          <a:lstStyle/>
          <a:p>
            <a:r>
              <a:rPr lang="fi-FI"/>
              <a:t>Trauman hoito ja hoidon kokemukset Anne Yletyinen ja Aku Kaura TraumaCon</a:t>
            </a:r>
            <a:endParaRPr lang="fi-FI" dirty="0"/>
          </a:p>
        </p:txBody>
      </p:sp>
      <p:pic>
        <p:nvPicPr>
          <p:cNvPr id="7" name="Picture 2"/>
          <p:cNvPicPr>
            <a:picLocks noChangeAspect="1" noChangeArrowheads="1"/>
          </p:cNvPicPr>
          <p:nvPr/>
        </p:nvPicPr>
        <p:blipFill>
          <a:blip r:embed="rId2" cstate="print"/>
          <a:stretch>
            <a:fillRect/>
          </a:stretch>
        </p:blipFill>
        <p:spPr bwMode="auto">
          <a:xfrm rot="16200000">
            <a:off x="-2871192" y="2871192"/>
            <a:ext cx="6858000" cy="1115616"/>
          </a:xfrm>
          <a:prstGeom prst="rect">
            <a:avLst/>
          </a:prstGeom>
          <a:noFill/>
          <a:ln w="9525">
            <a:noFill/>
            <a:miter lim="800000"/>
            <a:headEnd/>
            <a:tailEnd/>
          </a:ln>
        </p:spPr>
      </p:pic>
      <p:sp>
        <p:nvSpPr>
          <p:cNvPr id="8" name="Dian numeron paikkamerkki 7">
            <a:extLst>
              <a:ext uri="{FF2B5EF4-FFF2-40B4-BE49-F238E27FC236}">
                <a16:creationId xmlns:a16="http://schemas.microsoft.com/office/drawing/2014/main" id="{0A002338-37D7-EB09-CDA5-D90031C0D27E}"/>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15</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96705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03648" y="116632"/>
            <a:ext cx="7530040" cy="1080120"/>
          </a:xfrm>
        </p:spPr>
        <p:txBody>
          <a:bodyPr>
            <a:normAutofit fontScale="90000"/>
          </a:bodyPr>
          <a:lstStyle/>
          <a:p>
            <a:br>
              <a:rPr lang="fi-FI" dirty="0"/>
            </a:br>
            <a:r>
              <a:rPr lang="fi-FI" dirty="0"/>
              <a:t>Tyypillisiä ylivireysoireita </a:t>
            </a:r>
            <a:br>
              <a:rPr lang="fi-FI" dirty="0"/>
            </a:br>
            <a:br>
              <a:rPr lang="fi-FI" dirty="0"/>
            </a:br>
            <a:endParaRPr lang="fi-FI" dirty="0"/>
          </a:p>
        </p:txBody>
      </p:sp>
      <p:sp>
        <p:nvSpPr>
          <p:cNvPr id="3" name="Sisällön paikkamerkki 2"/>
          <p:cNvSpPr>
            <a:spLocks noGrp="1"/>
          </p:cNvSpPr>
          <p:nvPr>
            <p:ph idx="1"/>
          </p:nvPr>
        </p:nvSpPr>
        <p:spPr>
          <a:xfrm>
            <a:off x="1435608" y="1052736"/>
            <a:ext cx="7498080" cy="5400600"/>
          </a:xfrm>
        </p:spPr>
        <p:txBody>
          <a:bodyPr>
            <a:normAutofit/>
          </a:bodyPr>
          <a:lstStyle/>
          <a:p>
            <a:endParaRPr lang="fi-FI" dirty="0"/>
          </a:p>
          <a:p>
            <a:r>
              <a:rPr lang="fi-FI" dirty="0"/>
              <a:t>Keskittymis-, nukahtamis- ja nukkumisvaikeudet </a:t>
            </a:r>
          </a:p>
          <a:p>
            <a:r>
              <a:rPr lang="fi-FI" dirty="0"/>
              <a:t>Liiallinen reaktiivisuus </a:t>
            </a:r>
          </a:p>
          <a:p>
            <a:r>
              <a:rPr lang="fi-FI" dirty="0"/>
              <a:t>Ylivalppaus </a:t>
            </a:r>
          </a:p>
          <a:p>
            <a:r>
              <a:rPr lang="fi-FI" dirty="0"/>
              <a:t>Ajatusten ja tunteiden tunkeutuvuus </a:t>
            </a:r>
          </a:p>
          <a:p>
            <a:r>
              <a:rPr lang="fi-FI" dirty="0"/>
              <a:t>Vaikeus rauhoittua </a:t>
            </a:r>
          </a:p>
          <a:p>
            <a:pPr marL="82296" indent="0">
              <a:buNone/>
            </a:pPr>
            <a:endParaRPr lang="fi-FI" dirty="0"/>
          </a:p>
        </p:txBody>
      </p:sp>
      <p:sp>
        <p:nvSpPr>
          <p:cNvPr id="4" name="Päivämäärän paikkamerkki 3"/>
          <p:cNvSpPr>
            <a:spLocks noGrp="1"/>
          </p:cNvSpPr>
          <p:nvPr>
            <p:ph type="dt" sz="half" idx="10"/>
          </p:nvPr>
        </p:nvSpPr>
        <p:spPr/>
        <p:txBody>
          <a:bodyPr/>
          <a:lstStyle/>
          <a:p>
            <a:r>
              <a:rPr lang="fi-FI"/>
              <a:t>17.10.2023</a:t>
            </a:r>
          </a:p>
        </p:txBody>
      </p:sp>
      <p:sp>
        <p:nvSpPr>
          <p:cNvPr id="5" name="Alatunnisteen paikkamerkki 4"/>
          <p:cNvSpPr>
            <a:spLocks noGrp="1"/>
          </p:cNvSpPr>
          <p:nvPr>
            <p:ph type="ftr" sz="quarter" idx="11"/>
          </p:nvPr>
        </p:nvSpPr>
        <p:spPr/>
        <p:txBody>
          <a:bodyPr/>
          <a:lstStyle/>
          <a:p>
            <a:r>
              <a:rPr lang="fi-FI"/>
              <a:t>Trauman hoito ja hoidon kokemukset Anne Yletyinen ja Aku Kaura TraumaCon</a:t>
            </a:r>
            <a:endParaRPr lang="fi-FI" dirty="0"/>
          </a:p>
        </p:txBody>
      </p:sp>
      <p:pic>
        <p:nvPicPr>
          <p:cNvPr id="7" name="Picture 2"/>
          <p:cNvPicPr>
            <a:picLocks noChangeAspect="1" noChangeArrowheads="1"/>
          </p:cNvPicPr>
          <p:nvPr/>
        </p:nvPicPr>
        <p:blipFill>
          <a:blip r:embed="rId2" cstate="print"/>
          <a:stretch>
            <a:fillRect/>
          </a:stretch>
        </p:blipFill>
        <p:spPr bwMode="auto">
          <a:xfrm rot="16200000">
            <a:off x="-2871192" y="2871192"/>
            <a:ext cx="6858000" cy="1115616"/>
          </a:xfrm>
          <a:prstGeom prst="rect">
            <a:avLst/>
          </a:prstGeom>
          <a:noFill/>
          <a:ln w="9525">
            <a:noFill/>
            <a:miter lim="800000"/>
            <a:headEnd/>
            <a:tailEnd/>
          </a:ln>
        </p:spPr>
      </p:pic>
      <p:sp>
        <p:nvSpPr>
          <p:cNvPr id="8" name="Dian numeron paikkamerkki 7">
            <a:extLst>
              <a:ext uri="{FF2B5EF4-FFF2-40B4-BE49-F238E27FC236}">
                <a16:creationId xmlns:a16="http://schemas.microsoft.com/office/drawing/2014/main" id="{1568967D-CDA0-FE1E-40E6-24CC47646E76}"/>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83038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03648" y="116632"/>
            <a:ext cx="7530040" cy="1080120"/>
          </a:xfrm>
        </p:spPr>
        <p:txBody>
          <a:bodyPr>
            <a:normAutofit fontScale="90000"/>
          </a:bodyPr>
          <a:lstStyle/>
          <a:p>
            <a:br>
              <a:rPr lang="fi-FI" dirty="0"/>
            </a:br>
            <a:r>
              <a:rPr lang="fi-FI" dirty="0"/>
              <a:t>Alivireysoireita</a:t>
            </a:r>
            <a:br>
              <a:rPr lang="fi-FI" dirty="0"/>
            </a:br>
            <a:br>
              <a:rPr lang="fi-FI" dirty="0"/>
            </a:br>
            <a:endParaRPr lang="fi-FI" dirty="0"/>
          </a:p>
        </p:txBody>
      </p:sp>
      <p:sp>
        <p:nvSpPr>
          <p:cNvPr id="3" name="Sisällön paikkamerkki 2"/>
          <p:cNvSpPr>
            <a:spLocks noGrp="1"/>
          </p:cNvSpPr>
          <p:nvPr>
            <p:ph idx="1"/>
          </p:nvPr>
        </p:nvSpPr>
        <p:spPr>
          <a:xfrm>
            <a:off x="1435608" y="1052736"/>
            <a:ext cx="7498080" cy="5400600"/>
          </a:xfrm>
        </p:spPr>
        <p:txBody>
          <a:bodyPr>
            <a:normAutofit/>
          </a:bodyPr>
          <a:lstStyle/>
          <a:p>
            <a:pPr marL="82296" indent="0">
              <a:buNone/>
            </a:pPr>
            <a:endParaRPr lang="fi-FI" dirty="0"/>
          </a:p>
          <a:p>
            <a:r>
              <a:rPr lang="fi-FI" dirty="0"/>
              <a:t>Turtuneisuus (keho, tunteet) </a:t>
            </a:r>
          </a:p>
          <a:p>
            <a:r>
              <a:rPr lang="fi-FI" dirty="0"/>
              <a:t>Etääntyminen nykyhetken yhteydestä ja siihen liittyvät </a:t>
            </a:r>
            <a:r>
              <a:rPr lang="fi-FI" dirty="0" err="1"/>
              <a:t>depersonalisaatio</a:t>
            </a:r>
            <a:r>
              <a:rPr lang="fi-FI" dirty="0"/>
              <a:t> ja </a:t>
            </a:r>
            <a:r>
              <a:rPr lang="fi-FI" dirty="0" err="1"/>
              <a:t>derealisaatio-oireet</a:t>
            </a:r>
            <a:r>
              <a:rPr lang="fi-FI" dirty="0"/>
              <a:t> </a:t>
            </a:r>
          </a:p>
          <a:p>
            <a:r>
              <a:rPr lang="fi-FI" dirty="0"/>
              <a:t>Tietoisuuden tason aleneminen </a:t>
            </a:r>
          </a:p>
          <a:p>
            <a:r>
              <a:rPr lang="fi-FI" dirty="0"/>
              <a:t>Jatkuva väsyneisyys </a:t>
            </a:r>
          </a:p>
          <a:p>
            <a:pPr marL="82296" indent="0">
              <a:buNone/>
            </a:pPr>
            <a:endParaRPr lang="fi-FI" dirty="0"/>
          </a:p>
        </p:txBody>
      </p:sp>
      <p:sp>
        <p:nvSpPr>
          <p:cNvPr id="4" name="Päivämäärän paikkamerkki 3"/>
          <p:cNvSpPr>
            <a:spLocks noGrp="1"/>
          </p:cNvSpPr>
          <p:nvPr>
            <p:ph type="dt" sz="half" idx="10"/>
          </p:nvPr>
        </p:nvSpPr>
        <p:spPr/>
        <p:txBody>
          <a:bodyPr/>
          <a:lstStyle/>
          <a:p>
            <a:r>
              <a:rPr lang="fi-FI"/>
              <a:t>17.10.2023</a:t>
            </a:r>
          </a:p>
        </p:txBody>
      </p:sp>
      <p:sp>
        <p:nvSpPr>
          <p:cNvPr id="5" name="Alatunnisteen paikkamerkki 4"/>
          <p:cNvSpPr>
            <a:spLocks noGrp="1"/>
          </p:cNvSpPr>
          <p:nvPr>
            <p:ph type="ftr" sz="quarter" idx="11"/>
          </p:nvPr>
        </p:nvSpPr>
        <p:spPr/>
        <p:txBody>
          <a:bodyPr/>
          <a:lstStyle/>
          <a:p>
            <a:r>
              <a:rPr lang="fi-FI"/>
              <a:t>Trauman hoito ja hoidon kokemukset Anne Yletyinen ja Aku Kaura TraumaCon</a:t>
            </a:r>
            <a:endParaRPr lang="fi-FI" dirty="0"/>
          </a:p>
        </p:txBody>
      </p:sp>
      <p:pic>
        <p:nvPicPr>
          <p:cNvPr id="7" name="Picture 2"/>
          <p:cNvPicPr>
            <a:picLocks noChangeAspect="1" noChangeArrowheads="1"/>
          </p:cNvPicPr>
          <p:nvPr/>
        </p:nvPicPr>
        <p:blipFill>
          <a:blip r:embed="rId2" cstate="print"/>
          <a:stretch>
            <a:fillRect/>
          </a:stretch>
        </p:blipFill>
        <p:spPr bwMode="auto">
          <a:xfrm rot="16200000">
            <a:off x="-2871192" y="2871192"/>
            <a:ext cx="6858000" cy="1115616"/>
          </a:xfrm>
          <a:prstGeom prst="rect">
            <a:avLst/>
          </a:prstGeom>
          <a:noFill/>
          <a:ln w="9525">
            <a:noFill/>
            <a:miter lim="800000"/>
            <a:headEnd/>
            <a:tailEnd/>
          </a:ln>
        </p:spPr>
      </p:pic>
      <p:sp>
        <p:nvSpPr>
          <p:cNvPr id="8" name="Dian numeron paikkamerkki 7">
            <a:extLst>
              <a:ext uri="{FF2B5EF4-FFF2-40B4-BE49-F238E27FC236}">
                <a16:creationId xmlns:a16="http://schemas.microsoft.com/office/drawing/2014/main" id="{FC3BFC50-5F4C-1C2C-2FE9-4B91B5391735}"/>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17</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66320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03648" y="116632"/>
            <a:ext cx="7530040" cy="864096"/>
          </a:xfrm>
        </p:spPr>
        <p:txBody>
          <a:bodyPr>
            <a:normAutofit fontScale="90000"/>
          </a:bodyPr>
          <a:lstStyle/>
          <a:p>
            <a:br>
              <a:rPr lang="fi-FI" dirty="0"/>
            </a:br>
            <a:r>
              <a:rPr lang="fi-FI" dirty="0"/>
              <a:t>Häiriöalueita</a:t>
            </a:r>
            <a:br>
              <a:rPr lang="fi-FI" dirty="0"/>
            </a:br>
            <a:br>
              <a:rPr lang="fi-FI" dirty="0"/>
            </a:br>
            <a:endParaRPr lang="fi-FI" dirty="0"/>
          </a:p>
        </p:txBody>
      </p:sp>
      <p:sp>
        <p:nvSpPr>
          <p:cNvPr id="3" name="Sisällön paikkamerkki 2"/>
          <p:cNvSpPr>
            <a:spLocks noGrp="1"/>
          </p:cNvSpPr>
          <p:nvPr>
            <p:ph idx="1"/>
          </p:nvPr>
        </p:nvSpPr>
        <p:spPr>
          <a:xfrm>
            <a:off x="1435608" y="1052736"/>
            <a:ext cx="7498080" cy="5400600"/>
          </a:xfrm>
        </p:spPr>
        <p:txBody>
          <a:bodyPr>
            <a:normAutofit fontScale="85000" lnSpcReduction="20000"/>
          </a:bodyPr>
          <a:lstStyle/>
          <a:p>
            <a:endParaRPr lang="fi-FI" dirty="0"/>
          </a:p>
          <a:p>
            <a:r>
              <a:rPr lang="fi-FI" dirty="0"/>
              <a:t>Identiteettikokemus </a:t>
            </a:r>
          </a:p>
          <a:p>
            <a:r>
              <a:rPr lang="fi-FI" dirty="0"/>
              <a:t>Kuka minä oikein olen – epävarmuutta ylläpitävät amnesiaoireet, äänten kuuleminen sekä kokemukset oman ajattelun, tunteiden ja käytöksen nopeista muutoksista </a:t>
            </a:r>
          </a:p>
          <a:p>
            <a:r>
              <a:rPr lang="fi-FI" dirty="0"/>
              <a:t>Verrattuna mm. persoonallisuushäiriöiseen, kompleksisesti traumatisoituneen on yleensä vaikeampi puhua oman olon eri puolista – DID –potilaalla laajaa kaoottisuutta joko/tai mustavalkoisuuden sijaan – ei kokemuksellisesti esitä rooleja – eri persoonallisuuden osat tulevat hallitsemattomasti esille arjessa </a:t>
            </a:r>
          </a:p>
          <a:p>
            <a:pPr marL="82296" indent="0">
              <a:buNone/>
            </a:pPr>
            <a:endParaRPr lang="fi-FI" dirty="0"/>
          </a:p>
        </p:txBody>
      </p:sp>
      <p:sp>
        <p:nvSpPr>
          <p:cNvPr id="4" name="Päivämäärän paikkamerkki 3"/>
          <p:cNvSpPr>
            <a:spLocks noGrp="1"/>
          </p:cNvSpPr>
          <p:nvPr>
            <p:ph type="dt" sz="half" idx="10"/>
          </p:nvPr>
        </p:nvSpPr>
        <p:spPr/>
        <p:txBody>
          <a:bodyPr/>
          <a:lstStyle/>
          <a:p>
            <a:r>
              <a:rPr lang="fi-FI"/>
              <a:t>17.10.2023</a:t>
            </a:r>
          </a:p>
        </p:txBody>
      </p:sp>
      <p:sp>
        <p:nvSpPr>
          <p:cNvPr id="5" name="Alatunnisteen paikkamerkki 4"/>
          <p:cNvSpPr>
            <a:spLocks noGrp="1"/>
          </p:cNvSpPr>
          <p:nvPr>
            <p:ph type="ftr" sz="quarter" idx="11"/>
          </p:nvPr>
        </p:nvSpPr>
        <p:spPr/>
        <p:txBody>
          <a:bodyPr/>
          <a:lstStyle/>
          <a:p>
            <a:r>
              <a:rPr lang="fi-FI"/>
              <a:t>Trauman hoito ja hoidon kokemukset Anne Yletyinen ja Aku Kaura TraumaCon</a:t>
            </a:r>
            <a:endParaRPr lang="fi-FI" dirty="0"/>
          </a:p>
        </p:txBody>
      </p:sp>
      <p:pic>
        <p:nvPicPr>
          <p:cNvPr id="7" name="Picture 2"/>
          <p:cNvPicPr>
            <a:picLocks noChangeAspect="1" noChangeArrowheads="1"/>
          </p:cNvPicPr>
          <p:nvPr/>
        </p:nvPicPr>
        <p:blipFill>
          <a:blip r:embed="rId2" cstate="print"/>
          <a:stretch>
            <a:fillRect/>
          </a:stretch>
        </p:blipFill>
        <p:spPr bwMode="auto">
          <a:xfrm rot="16200000">
            <a:off x="-2871192" y="2871192"/>
            <a:ext cx="6858000" cy="1115616"/>
          </a:xfrm>
          <a:prstGeom prst="rect">
            <a:avLst/>
          </a:prstGeom>
          <a:noFill/>
          <a:ln w="9525">
            <a:noFill/>
            <a:miter lim="800000"/>
            <a:headEnd/>
            <a:tailEnd/>
          </a:ln>
        </p:spPr>
      </p:pic>
      <p:sp>
        <p:nvSpPr>
          <p:cNvPr id="8" name="Dian numeron paikkamerkki 7">
            <a:extLst>
              <a:ext uri="{FF2B5EF4-FFF2-40B4-BE49-F238E27FC236}">
                <a16:creationId xmlns:a16="http://schemas.microsoft.com/office/drawing/2014/main" id="{F980C6C8-9070-F3E9-B0E7-B601CAE5464F}"/>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18</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698700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a:picLocks noGrp="1"/>
          </p:cNvPicPr>
          <p:nvPr>
            <p:ph type="body" idx="1"/>
          </p:nvPr>
        </p:nvPicPr>
        <p:blipFill rotWithShape="1">
          <a:blip r:embed="rId3">
            <a:alphaModFix/>
          </a:blip>
          <a:srcRect/>
          <a:stretch/>
        </p:blipFill>
        <p:spPr>
          <a:xfrm>
            <a:off x="1206460" y="1"/>
            <a:ext cx="7956375" cy="6857999"/>
          </a:xfrm>
          <a:prstGeom prst="rect">
            <a:avLst/>
          </a:prstGeom>
          <a:noFill/>
          <a:ln>
            <a:noFill/>
          </a:ln>
        </p:spPr>
      </p:pic>
      <p:sp>
        <p:nvSpPr>
          <p:cNvPr id="151" name="Shape 151"/>
          <p:cNvSpPr txBox="1">
            <a:spLocks noGrp="1"/>
          </p:cNvSpPr>
          <p:nvPr>
            <p:ph type="title"/>
          </p:nvPr>
        </p:nvSpPr>
        <p:spPr>
          <a:xfrm>
            <a:off x="1435608" y="274637"/>
            <a:ext cx="7498080" cy="1573497"/>
          </a:xfrm>
          <a:prstGeom prst="rect">
            <a:avLst/>
          </a:prstGeom>
          <a:noFill/>
          <a:ln>
            <a:noFill/>
          </a:ln>
        </p:spPr>
        <p:txBody>
          <a:bodyPr wrap="square" lIns="91425" tIns="45700" rIns="91425" bIns="45700" anchor="ctr" anchorCtr="0">
            <a:noAutofit/>
          </a:bodyPr>
          <a:lstStyle/>
          <a:p>
            <a:pPr lvl="0">
              <a:buSzPct val="25000"/>
            </a:pPr>
            <a:r>
              <a:rPr lang="fi-FI" sz="3600" dirty="0"/>
              <a:t>2.</a:t>
            </a:r>
            <a:br>
              <a:rPr lang="fi-FI" sz="3600" dirty="0"/>
            </a:br>
            <a:r>
              <a:rPr lang="fi-FI" sz="3600" dirty="0"/>
              <a:t> Miten vakava trauma vaikeuttaa yhteistyötä?</a:t>
            </a:r>
            <a:endParaRPr sz="3600" b="0" i="0" u="none" strike="noStrike" cap="none" dirty="0">
              <a:solidFill>
                <a:srgbClr val="562214"/>
              </a:solidFill>
              <a:sym typeface="Cabin"/>
            </a:endParaRPr>
          </a:p>
        </p:txBody>
      </p:sp>
      <p:pic>
        <p:nvPicPr>
          <p:cNvPr id="152" name="Shape 152"/>
          <p:cNvPicPr preferRelativeResize="0"/>
          <p:nvPr/>
        </p:nvPicPr>
        <p:blipFill rotWithShape="1">
          <a:blip r:embed="rId4">
            <a:alphaModFix/>
          </a:blip>
          <a:srcRect/>
          <a:stretch/>
        </p:blipFill>
        <p:spPr>
          <a:xfrm rot="-5400000">
            <a:off x="-2844316" y="2826060"/>
            <a:ext cx="6876256" cy="1187624"/>
          </a:xfrm>
          <a:prstGeom prst="rect">
            <a:avLst/>
          </a:prstGeom>
          <a:noFill/>
          <a:ln>
            <a:noFill/>
          </a:ln>
        </p:spPr>
      </p:pic>
      <p:sp>
        <p:nvSpPr>
          <p:cNvPr id="153" name="Shape 153"/>
          <p:cNvSpPr txBox="1">
            <a:spLocks noGrp="1"/>
          </p:cNvSpPr>
          <p:nvPr>
            <p:ph type="dt" idx="10"/>
          </p:nvPr>
        </p:nvSpPr>
        <p:spPr>
          <a:xfrm>
            <a:off x="3581400" y="6305550"/>
            <a:ext cx="2133600" cy="47625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4" name="Shape 154"/>
          <p:cNvSpPr txBox="1">
            <a:spLocks noGrp="1"/>
          </p:cNvSpPr>
          <p:nvPr>
            <p:ph type="ftr" idx="11"/>
          </p:nvPr>
        </p:nvSpPr>
        <p:spPr>
          <a:xfrm>
            <a:off x="5715000" y="6305550"/>
            <a:ext cx="2895600" cy="476250"/>
          </a:xfrm>
          <a:prstGeom prst="rect">
            <a:avLst/>
          </a:prstGeom>
          <a:noFill/>
          <a:ln>
            <a:noFill/>
          </a:ln>
        </p:spPr>
        <p:txBody>
          <a:bodyPr wrap="square"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19</a:t>
            </a:fld>
            <a:endParaRPr lang="fi-FI" sz="1200" b="0" i="0" u="none" strike="noStrike" cap="none">
              <a:solidFill>
                <a:srgbClr val="B3A787"/>
              </a:solidFill>
              <a:latin typeface="Cabin"/>
              <a:ea typeface="Cabin"/>
              <a:cs typeface="Cabin"/>
              <a:sym typeface="Cabin"/>
            </a:endParaRPr>
          </a:p>
        </p:txBody>
      </p:sp>
      <p:sp>
        <p:nvSpPr>
          <p:cNvPr id="3" name="Suorakulmio 2"/>
          <p:cNvSpPr/>
          <p:nvPr/>
        </p:nvSpPr>
        <p:spPr>
          <a:xfrm>
            <a:off x="2374710" y="1924335"/>
            <a:ext cx="5281684" cy="3108543"/>
          </a:xfrm>
          <a:prstGeom prst="rect">
            <a:avLst/>
          </a:prstGeom>
        </p:spPr>
        <p:txBody>
          <a:bodyPr wrap="square">
            <a:spAutoFit/>
          </a:bodyPr>
          <a:lstStyle/>
          <a:p>
            <a:pPr marL="457200" indent="-457200">
              <a:buFont typeface="Wingdings" panose="05000000000000000000" pitchFamily="2" charset="2"/>
              <a:buChar char="Ø"/>
            </a:pPr>
            <a:r>
              <a:rPr lang="fi-FI" sz="2800" dirty="0">
                <a:solidFill>
                  <a:schemeClr val="accent5">
                    <a:lumMod val="75000"/>
                  </a:schemeClr>
                </a:solidFill>
              </a:rPr>
              <a:t>Luottamus</a:t>
            </a:r>
          </a:p>
          <a:p>
            <a:pPr marL="457200" indent="-457200">
              <a:buFont typeface="Wingdings" panose="05000000000000000000" pitchFamily="2" charset="2"/>
              <a:buChar char="Ø"/>
            </a:pPr>
            <a:r>
              <a:rPr lang="fi-FI" sz="2800" dirty="0" err="1">
                <a:solidFill>
                  <a:schemeClr val="accent5">
                    <a:lumMod val="75000"/>
                  </a:schemeClr>
                </a:solidFill>
              </a:rPr>
              <a:t>Neuroseptio</a:t>
            </a:r>
            <a:endParaRPr lang="fi-FI" sz="2800" dirty="0">
              <a:solidFill>
                <a:schemeClr val="accent5">
                  <a:lumMod val="75000"/>
                </a:schemeClr>
              </a:solidFill>
            </a:endParaRPr>
          </a:p>
          <a:p>
            <a:pPr marL="457200" indent="-457200">
              <a:buFont typeface="Wingdings" panose="05000000000000000000" pitchFamily="2" charset="2"/>
              <a:buChar char="Ø"/>
            </a:pPr>
            <a:r>
              <a:rPr lang="fi-FI" sz="2800" dirty="0">
                <a:solidFill>
                  <a:schemeClr val="accent5">
                    <a:lumMod val="75000"/>
                  </a:schemeClr>
                </a:solidFill>
              </a:rPr>
              <a:t>Epäjatkuvuus</a:t>
            </a:r>
          </a:p>
          <a:p>
            <a:pPr marL="457200" indent="-457200">
              <a:buFont typeface="Wingdings" panose="05000000000000000000" pitchFamily="2" charset="2"/>
              <a:buChar char="Ø"/>
            </a:pPr>
            <a:r>
              <a:rPr lang="fi-FI" sz="2800" dirty="0">
                <a:solidFill>
                  <a:schemeClr val="accent5">
                    <a:lumMod val="75000"/>
                  </a:schemeClr>
                </a:solidFill>
              </a:rPr>
              <a:t>Samastumisen vaikeus</a:t>
            </a:r>
          </a:p>
          <a:p>
            <a:pPr marL="457200" indent="-457200">
              <a:buFont typeface="Wingdings" panose="05000000000000000000" pitchFamily="2" charset="2"/>
              <a:buChar char="Ø"/>
            </a:pPr>
            <a:r>
              <a:rPr lang="fi-FI" sz="2800" dirty="0">
                <a:solidFill>
                  <a:schemeClr val="accent5">
                    <a:lumMod val="75000"/>
                  </a:schemeClr>
                </a:solidFill>
              </a:rPr>
              <a:t>Pettymykset</a:t>
            </a:r>
          </a:p>
          <a:p>
            <a:pPr marL="457200" indent="-457200">
              <a:buFont typeface="Wingdings" panose="05000000000000000000" pitchFamily="2" charset="2"/>
              <a:buChar char="Ø"/>
            </a:pPr>
            <a:r>
              <a:rPr lang="fi-FI" sz="2800" dirty="0">
                <a:solidFill>
                  <a:schemeClr val="accent5">
                    <a:lumMod val="75000"/>
                  </a:schemeClr>
                </a:solidFill>
              </a:rPr>
              <a:t>Epäluottamus ja pelko</a:t>
            </a:r>
          </a:p>
          <a:p>
            <a:pPr marL="457200" indent="-457200">
              <a:buFont typeface="Wingdings" panose="05000000000000000000" pitchFamily="2" charset="2"/>
              <a:buChar char="Ø"/>
            </a:pPr>
            <a:r>
              <a:rPr lang="fi-FI" sz="2800" dirty="0">
                <a:solidFill>
                  <a:schemeClr val="accent5">
                    <a:lumMod val="75000"/>
                  </a:schemeClr>
                </a:solidFill>
              </a:rPr>
              <a:t>Toivo - toivottomuus</a:t>
            </a:r>
          </a:p>
        </p:txBody>
      </p:sp>
    </p:spTree>
    <p:extLst>
      <p:ext uri="{BB962C8B-B14F-4D97-AF65-F5344CB8AC3E}">
        <p14:creationId xmlns:p14="http://schemas.microsoft.com/office/powerpoint/2010/main" val="35093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40" name="Shape 140"/>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Kiintymyssuhteen syntyminen</a:t>
            </a:r>
            <a:endParaRPr sz="4300" b="0" i="0" u="none" strike="noStrike" cap="none" dirty="0">
              <a:solidFill>
                <a:srgbClr val="562214"/>
              </a:solidFill>
              <a:latin typeface="Cabin"/>
              <a:ea typeface="Cabin"/>
              <a:cs typeface="Cabin"/>
              <a:sym typeface="Cabin"/>
            </a:endParaRPr>
          </a:p>
        </p:txBody>
      </p:sp>
      <p:pic>
        <p:nvPicPr>
          <p:cNvPr id="141" name="Shape 141"/>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42" name="Shape 142"/>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43" name="Shape 143"/>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553029" y="1417637"/>
            <a:ext cx="7057571" cy="4832092"/>
          </a:xfrm>
          <a:prstGeom prst="rect">
            <a:avLst/>
          </a:prstGeom>
          <a:noFill/>
        </p:spPr>
        <p:txBody>
          <a:bodyPr wrap="square" rtlCol="0">
            <a:spAutoFit/>
          </a:bodyPr>
          <a:lstStyle/>
          <a:p>
            <a:pPr marL="285750" indent="-285750">
              <a:buFont typeface="Arial" panose="020B0604020202020204" pitchFamily="34" charset="0"/>
              <a:buChar char="•"/>
            </a:pPr>
            <a:r>
              <a:rPr lang="fi-FI" sz="2800" dirty="0"/>
              <a:t>Hoitajan ja vauvan välinen side on ratkaisevan tärkeä lapsen myöhemmälle kehitykselle</a:t>
            </a:r>
          </a:p>
          <a:p>
            <a:pPr marL="285750" indent="-285750">
              <a:buFont typeface="Arial" panose="020B0604020202020204" pitchFamily="34" charset="0"/>
              <a:buChar char="•"/>
            </a:pPr>
            <a:endParaRPr lang="fi-FI" sz="2800" dirty="0"/>
          </a:p>
          <a:p>
            <a:pPr marL="285750" indent="-285750">
              <a:buFont typeface="Arial" panose="020B0604020202020204" pitchFamily="34" charset="0"/>
              <a:buChar char="•"/>
            </a:pPr>
            <a:r>
              <a:rPr lang="fi-FI" sz="2800" dirty="0"/>
              <a:t>Lapsena sisäistetty kiintymyssuhdemalli vaikuttaa koko elämän ajan hänen suhtautumiseensa muihin läheisiin ihmisiin</a:t>
            </a:r>
          </a:p>
          <a:p>
            <a:pPr marL="285750" indent="-285750">
              <a:buFont typeface="Arial" panose="020B0604020202020204" pitchFamily="34" charset="0"/>
              <a:buChar char="•"/>
            </a:pPr>
            <a:endParaRPr lang="fi-FI" sz="2800" dirty="0"/>
          </a:p>
          <a:p>
            <a:pPr marL="285750" indent="-285750">
              <a:buFont typeface="Arial" panose="020B0604020202020204" pitchFamily="34" charset="0"/>
              <a:buChar char="•"/>
            </a:pPr>
            <a:r>
              <a:rPr lang="fi-FI" sz="2800" dirty="0"/>
              <a:t>Kiintymyssuhdemalli aktivoituu erityisesti stressi- ja vaaratilanteissa</a:t>
            </a:r>
          </a:p>
        </p:txBody>
      </p:sp>
      <p:sp>
        <p:nvSpPr>
          <p:cNvPr id="4" name="Dian numeron paikkamerkki 3">
            <a:extLst>
              <a:ext uri="{FF2B5EF4-FFF2-40B4-BE49-F238E27FC236}">
                <a16:creationId xmlns:a16="http://schemas.microsoft.com/office/drawing/2014/main" id="{9B2DA603-5DCD-035D-2E0B-D7D710407743}"/>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79560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05" name="Shape 105"/>
          <p:cNvSpPr txBox="1">
            <a:spLocks noGrp="1"/>
          </p:cNvSpPr>
          <p:nvPr>
            <p:ph type="ctrTitle"/>
          </p:nvPr>
        </p:nvSpPr>
        <p:spPr>
          <a:xfrm>
            <a:off x="1432559" y="359897"/>
            <a:ext cx="7406639" cy="1472183"/>
          </a:xfrm>
          <a:prstGeom prst="rect">
            <a:avLst/>
          </a:prstGeom>
          <a:noFill/>
          <a:ln>
            <a:noFill/>
          </a:ln>
        </p:spPr>
        <p:txBody>
          <a:bodyPr lIns="91425" tIns="45700" rIns="91425" bIns="45700" anchor="b"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Traumahoidon kolme vaihetta</a:t>
            </a:r>
            <a:endParaRPr sz="4300" b="0" i="0" u="none" strike="noStrike" cap="none" dirty="0">
              <a:solidFill>
                <a:srgbClr val="562214"/>
              </a:solidFill>
              <a:latin typeface="Cabin"/>
              <a:ea typeface="Cabin"/>
              <a:cs typeface="Cabin"/>
              <a:sym typeface="Cabin"/>
            </a:endParaRPr>
          </a:p>
        </p:txBody>
      </p:sp>
      <p:sp>
        <p:nvSpPr>
          <p:cNvPr id="106" name="Shape 106"/>
          <p:cNvSpPr txBox="1">
            <a:spLocks noGrp="1"/>
          </p:cNvSpPr>
          <p:nvPr>
            <p:ph type="subTitle" idx="1"/>
          </p:nvPr>
        </p:nvSpPr>
        <p:spPr>
          <a:xfrm>
            <a:off x="1432559" y="1850064"/>
            <a:ext cx="7406639" cy="1752600"/>
          </a:xfrm>
          <a:prstGeom prst="rect">
            <a:avLst/>
          </a:prstGeom>
          <a:noFill/>
          <a:ln>
            <a:noFill/>
          </a:ln>
        </p:spPr>
        <p:txBody>
          <a:bodyPr lIns="91425" tIns="0" rIns="91425" bIns="45700" anchor="t" anchorCtr="0">
            <a:noAutofit/>
          </a:bodyPr>
          <a:lstStyle/>
          <a:p>
            <a:pPr marL="27432" marR="0" lvl="0" indent="-2032" algn="l" rtl="0">
              <a:lnSpc>
                <a:spcPct val="100000"/>
              </a:lnSpc>
              <a:spcBef>
                <a:spcPts val="0"/>
              </a:spcBef>
              <a:buClr>
                <a:schemeClr val="accent1"/>
              </a:buClr>
              <a:buSzPct val="25000"/>
              <a:buFont typeface="Noto Sans Symbols"/>
              <a:buNone/>
            </a:pPr>
            <a:endParaRPr lang="fi-FI" sz="2600" b="0" i="0" u="none" strike="noStrike" cap="none" dirty="0">
              <a:solidFill>
                <a:srgbClr val="341108"/>
              </a:solidFill>
              <a:latin typeface="Cabin"/>
              <a:ea typeface="Cabin"/>
              <a:cs typeface="Cabin"/>
              <a:sym typeface="Cabin"/>
            </a:endParaRPr>
          </a:p>
          <a:p>
            <a:pPr marL="27432" marR="0" lvl="0" indent="-2032" algn="l" rtl="0">
              <a:lnSpc>
                <a:spcPct val="100000"/>
              </a:lnSpc>
              <a:spcBef>
                <a:spcPts val="0"/>
              </a:spcBef>
              <a:buClr>
                <a:schemeClr val="accent1"/>
              </a:buClr>
              <a:buSzPct val="25000"/>
              <a:buFont typeface="Noto Sans Symbols"/>
              <a:buNone/>
            </a:pPr>
            <a:endParaRPr lang="fi-FI" dirty="0"/>
          </a:p>
          <a:p>
            <a:pPr marL="25400" marR="0" lvl="0" indent="0" algn="l" rtl="0">
              <a:lnSpc>
                <a:spcPct val="100000"/>
              </a:lnSpc>
              <a:spcBef>
                <a:spcPts val="0"/>
              </a:spcBef>
              <a:buClr>
                <a:schemeClr val="accent1"/>
              </a:buClr>
              <a:buSzPct val="25000"/>
            </a:pPr>
            <a:r>
              <a:rPr lang="fi-FI" sz="2600" b="0" i="0" u="none" strike="noStrike" cap="none" dirty="0">
                <a:solidFill>
                  <a:srgbClr val="341108"/>
                </a:solidFill>
                <a:latin typeface="Cabin"/>
                <a:ea typeface="Cabin"/>
                <a:cs typeface="Cabin"/>
                <a:sym typeface="Cabin"/>
              </a:rPr>
              <a:t>Miksi kolme?</a:t>
            </a:r>
          </a:p>
          <a:p>
            <a:pPr marL="25400" marR="0" lvl="0" indent="0" algn="l" rtl="0">
              <a:lnSpc>
                <a:spcPct val="100000"/>
              </a:lnSpc>
              <a:spcBef>
                <a:spcPts val="0"/>
              </a:spcBef>
              <a:buClr>
                <a:schemeClr val="accent1"/>
              </a:buClr>
              <a:buSzPct val="25000"/>
            </a:pPr>
            <a:endParaRPr lang="fi-FI" dirty="0"/>
          </a:p>
          <a:p>
            <a:pPr marL="25400" marR="0" lvl="0" indent="0" algn="l" rtl="0">
              <a:lnSpc>
                <a:spcPct val="100000"/>
              </a:lnSpc>
              <a:spcBef>
                <a:spcPts val="0"/>
              </a:spcBef>
              <a:buClr>
                <a:schemeClr val="accent1"/>
              </a:buClr>
              <a:buSzPct val="25000"/>
            </a:pPr>
            <a:r>
              <a:rPr lang="fi-FI" sz="2600" b="0" i="0" u="none" strike="noStrike" cap="none" dirty="0">
                <a:solidFill>
                  <a:srgbClr val="341108"/>
                </a:solidFill>
                <a:latin typeface="Cabin"/>
                <a:ea typeface="Cabin"/>
                <a:cs typeface="Cabin"/>
                <a:sym typeface="Cabin"/>
              </a:rPr>
              <a:t>Etenemisen kriteerit</a:t>
            </a:r>
          </a:p>
          <a:p>
            <a:pPr marL="25400" marR="0" lvl="0" indent="0" algn="l" rtl="0">
              <a:lnSpc>
                <a:spcPct val="100000"/>
              </a:lnSpc>
              <a:spcBef>
                <a:spcPts val="0"/>
              </a:spcBef>
              <a:buClr>
                <a:schemeClr val="accent1"/>
              </a:buClr>
              <a:buSzPct val="25000"/>
            </a:pPr>
            <a:endParaRPr lang="fi-FI" dirty="0"/>
          </a:p>
          <a:p>
            <a:pPr marL="25400" marR="0" lvl="0" indent="0" algn="l" rtl="0">
              <a:lnSpc>
                <a:spcPct val="100000"/>
              </a:lnSpc>
              <a:spcBef>
                <a:spcPts val="0"/>
              </a:spcBef>
              <a:buClr>
                <a:schemeClr val="accent1"/>
              </a:buClr>
              <a:buSzPct val="25000"/>
            </a:pPr>
            <a:r>
              <a:rPr lang="fi-FI" sz="2600" b="0" i="0" u="none" strike="noStrike" cap="none" dirty="0">
                <a:solidFill>
                  <a:srgbClr val="341108"/>
                </a:solidFill>
                <a:latin typeface="Cabin"/>
                <a:ea typeface="Cabin"/>
                <a:cs typeface="Cabin"/>
                <a:sym typeface="Cabin"/>
              </a:rPr>
              <a:t>Menetelmiä</a:t>
            </a:r>
          </a:p>
          <a:p>
            <a:pPr marL="25400" marR="0" lvl="0" indent="0" algn="l" rtl="0">
              <a:lnSpc>
                <a:spcPct val="100000"/>
              </a:lnSpc>
              <a:spcBef>
                <a:spcPts val="0"/>
              </a:spcBef>
              <a:buClr>
                <a:schemeClr val="accent1"/>
              </a:buClr>
              <a:buSzPct val="25000"/>
            </a:pPr>
            <a:endParaRPr lang="fi-FI" dirty="0"/>
          </a:p>
          <a:p>
            <a:pPr marL="25400" marR="0" lvl="0" indent="0" algn="l" rtl="0">
              <a:lnSpc>
                <a:spcPct val="100000"/>
              </a:lnSpc>
              <a:spcBef>
                <a:spcPts val="0"/>
              </a:spcBef>
              <a:buClr>
                <a:schemeClr val="accent1"/>
              </a:buClr>
              <a:buSzPct val="25000"/>
            </a:pPr>
            <a:endParaRPr lang="fi-FI" sz="2600" b="0" i="0" u="none" strike="noStrike" cap="none" dirty="0">
              <a:solidFill>
                <a:srgbClr val="341108"/>
              </a:solidFill>
              <a:latin typeface="Cabin"/>
              <a:ea typeface="Cabin"/>
              <a:cs typeface="Cabin"/>
              <a:sym typeface="Cabin"/>
            </a:endParaRPr>
          </a:p>
          <a:p>
            <a:pPr marL="27432" marR="0" lvl="0" indent="-2032" algn="l" rtl="0">
              <a:lnSpc>
                <a:spcPct val="100000"/>
              </a:lnSpc>
              <a:spcBef>
                <a:spcPts val="0"/>
              </a:spcBef>
              <a:buClr>
                <a:schemeClr val="accent1"/>
              </a:buClr>
              <a:buSzPct val="25000"/>
              <a:buFont typeface="Noto Sans Symbols"/>
              <a:buNone/>
            </a:pPr>
            <a:endParaRPr lang="fi-FI" dirty="0"/>
          </a:p>
          <a:p>
            <a:pPr marL="27432" marR="0" lvl="0" indent="-2032" algn="l" rtl="0">
              <a:lnSpc>
                <a:spcPct val="100000"/>
              </a:lnSpc>
              <a:spcBef>
                <a:spcPts val="0"/>
              </a:spcBef>
              <a:buClr>
                <a:schemeClr val="accent1"/>
              </a:buClr>
              <a:buSzPct val="25000"/>
              <a:buFont typeface="Noto Sans Symbols"/>
              <a:buNone/>
            </a:pPr>
            <a:endParaRPr sz="2600" b="0" i="0" u="none" strike="noStrike" cap="none" dirty="0">
              <a:solidFill>
                <a:srgbClr val="341108"/>
              </a:solidFill>
              <a:latin typeface="Cabin"/>
              <a:ea typeface="Cabin"/>
              <a:cs typeface="Cabin"/>
              <a:sym typeface="Cabin"/>
            </a:endParaRPr>
          </a:p>
        </p:txBody>
      </p:sp>
      <p:pic>
        <p:nvPicPr>
          <p:cNvPr id="107" name="Shape 107"/>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108" name="Shape 10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09" name="Shape 10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20</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15" name="Shape 115"/>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Vaiheittainen terapia</a:t>
            </a:r>
            <a:endParaRPr sz="4300" b="0" i="0" u="none" strike="noStrike" cap="none" dirty="0">
              <a:solidFill>
                <a:srgbClr val="562214"/>
              </a:solidFill>
              <a:latin typeface="Cabin"/>
              <a:ea typeface="Cabin"/>
              <a:cs typeface="Cabin"/>
              <a:sym typeface="Cabin"/>
            </a:endParaRPr>
          </a:p>
        </p:txBody>
      </p:sp>
      <p:sp>
        <p:nvSpPr>
          <p:cNvPr id="116" name="Shape 116"/>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buClr>
                <a:schemeClr val="accent1"/>
              </a:buClr>
              <a:buSzPct val="80000"/>
              <a:buFont typeface="Noto Sans Symbols"/>
              <a:buNone/>
            </a:pPr>
            <a:r>
              <a:rPr lang="fi-FI" sz="2800" b="0" i="0" u="none" strike="noStrike" cap="none" dirty="0">
                <a:solidFill>
                  <a:schemeClr val="dk1"/>
                </a:solidFill>
                <a:latin typeface="Cabin"/>
                <a:ea typeface="Cabin"/>
                <a:cs typeface="Cabin"/>
                <a:sym typeface="Cabin"/>
              </a:rPr>
              <a:t>Pitkäaikaisen traumatisoitumisen vakiintunut</a:t>
            </a:r>
          </a:p>
          <a:p>
            <a:pPr marL="365760" marR="0" lvl="0" indent="-289560" algn="l" rtl="0">
              <a:lnSpc>
                <a:spcPct val="100000"/>
              </a:lnSpc>
              <a:spcBef>
                <a:spcPts val="0"/>
              </a:spcBef>
              <a:buClr>
                <a:schemeClr val="accent1"/>
              </a:buClr>
              <a:buSzPct val="80000"/>
              <a:buFont typeface="Noto Sans Symbols"/>
              <a:buNone/>
            </a:pPr>
            <a:r>
              <a:rPr lang="fi-FI" sz="2800" dirty="0"/>
              <a:t>h</a:t>
            </a:r>
            <a:r>
              <a:rPr lang="fi-FI" sz="2800" b="0" i="0" u="none" strike="noStrike" cap="none" dirty="0">
                <a:solidFill>
                  <a:schemeClr val="dk1"/>
                </a:solidFill>
                <a:latin typeface="Cabin"/>
                <a:ea typeface="Cabin"/>
                <a:cs typeface="Cabin"/>
                <a:sym typeface="Cabin"/>
              </a:rPr>
              <a:t>oitotapa.</a:t>
            </a:r>
          </a:p>
          <a:p>
            <a:pPr marL="365760" marR="0" lvl="0" indent="-289560" algn="l" rtl="0">
              <a:lnSpc>
                <a:spcPct val="100000"/>
              </a:lnSpc>
              <a:spcBef>
                <a:spcPts val="0"/>
              </a:spcBef>
              <a:buClr>
                <a:schemeClr val="accent1"/>
              </a:buClr>
              <a:buSzPct val="80000"/>
              <a:buFont typeface="Noto Sans Symbols"/>
              <a:buNone/>
            </a:pPr>
            <a:endParaRPr lang="fi-FI" sz="2800" dirty="0"/>
          </a:p>
          <a:p>
            <a:pPr marL="365760" marR="0" lvl="0" indent="-289560" algn="l" rtl="0">
              <a:lnSpc>
                <a:spcPct val="100000"/>
              </a:lnSpc>
              <a:spcBef>
                <a:spcPts val="0"/>
              </a:spcBef>
              <a:buClr>
                <a:schemeClr val="accent1"/>
              </a:buClr>
              <a:buSzPct val="80000"/>
              <a:buFont typeface="Noto Sans Symbols"/>
              <a:buNone/>
            </a:pPr>
            <a:r>
              <a:rPr lang="fi-FI" sz="2800" b="0" i="0" u="none" strike="noStrike" cap="none" dirty="0">
                <a:solidFill>
                  <a:schemeClr val="dk1"/>
                </a:solidFill>
                <a:latin typeface="Cabin"/>
                <a:ea typeface="Cabin"/>
                <a:cs typeface="Cabin"/>
                <a:sym typeface="Cabin"/>
              </a:rPr>
              <a:t>Vaiheittaisessa terapiamallissa pyritään yhdistämään ne terapeuttiset tekniikat, joilla parannetaan potilaan arkielämän laatua, puretaan traumamuistoja ja autetaan potilasta (uudelleen) integroimaan persoonallisuutensa.</a:t>
            </a:r>
          </a:p>
        </p:txBody>
      </p:sp>
      <p:sp>
        <p:nvSpPr>
          <p:cNvPr id="117" name="Shape 117"/>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18" name="Shape 118"/>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19" name="Shape 119"/>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21</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25" name="Shape 125"/>
          <p:cNvSpPr txBox="1">
            <a:spLocks noGrp="1"/>
          </p:cNvSpPr>
          <p:nvPr>
            <p:ph type="title"/>
          </p:nvPr>
        </p:nvSpPr>
        <p:spPr>
          <a:xfrm>
            <a:off x="1435608" y="274636"/>
            <a:ext cx="7498080" cy="1401763"/>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Kolmivaiheinen traumapsykoterapia</a:t>
            </a:r>
            <a:endParaRPr sz="4300" b="0" i="0" u="none" strike="noStrike" cap="none" dirty="0">
              <a:solidFill>
                <a:srgbClr val="562214"/>
              </a:solidFill>
              <a:latin typeface="Cabin"/>
              <a:ea typeface="Cabin"/>
              <a:cs typeface="Cabin"/>
              <a:sym typeface="Cabin"/>
            </a:endParaRPr>
          </a:p>
        </p:txBody>
      </p:sp>
      <p:sp>
        <p:nvSpPr>
          <p:cNvPr id="126" name="Shape 126"/>
          <p:cNvSpPr txBox="1">
            <a:spLocks noGrp="1"/>
          </p:cNvSpPr>
          <p:nvPr>
            <p:ph type="body" idx="1"/>
          </p:nvPr>
        </p:nvSpPr>
        <p:spPr>
          <a:xfrm>
            <a:off x="1435608" y="1839686"/>
            <a:ext cx="7498080" cy="4408714"/>
          </a:xfrm>
          <a:prstGeom prst="rect">
            <a:avLst/>
          </a:prstGeom>
          <a:noFill/>
          <a:ln>
            <a:noFill/>
          </a:ln>
        </p:spPr>
        <p:txBody>
          <a:bodyPr lIns="91425" tIns="45700" rIns="91425" bIns="45700" anchor="t" anchorCtr="0">
            <a:noAutofit/>
          </a:bodyPr>
          <a:lstStyle/>
          <a:p>
            <a:pPr indent="-289560">
              <a:spcBef>
                <a:spcPts val="0"/>
              </a:spcBef>
              <a:buNone/>
            </a:pPr>
            <a:r>
              <a:rPr lang="fi-FI" b="1" dirty="0"/>
              <a:t>Pierre Janet </a:t>
            </a:r>
            <a:r>
              <a:rPr lang="fi-FI" dirty="0"/>
              <a:t>erotti (1898) seuraavat terapiavaiheet, joihin kuhunkin liittyy omat hoitotavoitteensa:</a:t>
            </a:r>
          </a:p>
          <a:p>
            <a:pPr marL="590550" indent="-514350">
              <a:spcBef>
                <a:spcPts val="0"/>
              </a:spcBef>
              <a:buFont typeface="+mj-lt"/>
              <a:buAutoNum type="arabicPeriod"/>
            </a:pPr>
            <a:r>
              <a:rPr lang="fi-FI" dirty="0"/>
              <a:t>Vakauttaminen ja oireiden vähentäminen</a:t>
            </a:r>
          </a:p>
          <a:p>
            <a:pPr marL="590550" indent="-514350">
              <a:spcBef>
                <a:spcPts val="0"/>
              </a:spcBef>
              <a:buFont typeface="+mj-lt"/>
              <a:buAutoNum type="arabicPeriod"/>
            </a:pPr>
            <a:r>
              <a:rPr lang="fi-FI" dirty="0"/>
              <a:t>Traumaattisten muistojen käsitteleminen ja </a:t>
            </a:r>
          </a:p>
          <a:p>
            <a:pPr marL="590550" indent="-514350">
              <a:spcBef>
                <a:spcPts val="0"/>
              </a:spcBef>
              <a:buFont typeface="+mj-lt"/>
              <a:buAutoNum type="arabicPeriod"/>
            </a:pPr>
            <a:r>
              <a:rPr lang="fi-FI" dirty="0"/>
              <a:t>Persoonallisuuden integroiminen ja kuntouttaminen </a:t>
            </a:r>
          </a:p>
          <a:p>
            <a:pPr marL="365760" marR="0" lvl="0" indent="-289560" algn="l" rtl="0">
              <a:lnSpc>
                <a:spcPct val="100000"/>
              </a:lnSpc>
              <a:spcBef>
                <a:spcPts val="0"/>
              </a:spcBef>
              <a:buClr>
                <a:schemeClr val="accent1"/>
              </a:buClr>
              <a:buSzPct val="80000"/>
              <a:buFont typeface="Noto Sans Symbols"/>
              <a:buNone/>
            </a:pPr>
            <a:endParaRPr sz="3200" b="0" i="0" u="none" strike="noStrike" cap="none" dirty="0">
              <a:solidFill>
                <a:schemeClr val="dk1"/>
              </a:solidFill>
              <a:latin typeface="Cabin"/>
              <a:ea typeface="Cabin"/>
              <a:cs typeface="Cabin"/>
              <a:sym typeface="Cabin"/>
            </a:endParaRPr>
          </a:p>
        </p:txBody>
      </p:sp>
      <p:sp>
        <p:nvSpPr>
          <p:cNvPr id="127" name="Shape 127"/>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28" name="Shape 128"/>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29" name="Shape 129"/>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22</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35" name="Shape 135"/>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Miksi?</a:t>
            </a:r>
            <a:endParaRPr sz="4300" b="0" i="0" u="none" strike="noStrike" cap="none" dirty="0">
              <a:solidFill>
                <a:srgbClr val="562214"/>
              </a:solidFill>
              <a:latin typeface="Cabin"/>
              <a:ea typeface="Cabin"/>
              <a:cs typeface="Cabin"/>
              <a:sym typeface="Cabin"/>
            </a:endParaRPr>
          </a:p>
        </p:txBody>
      </p:sp>
      <p:sp>
        <p:nvSpPr>
          <p:cNvPr id="136" name="Shape 136"/>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Tämä lähestymistapa estää kohtaamasta traumamuistoja liian aikaisin.</a:t>
            </a:r>
          </a:p>
          <a:p>
            <a:pPr marL="365760" marR="0" lvl="0" indent="-289560" algn="l" rtl="0">
              <a:lnSpc>
                <a:spcPct val="100000"/>
              </a:lnSpc>
              <a:spcBef>
                <a:spcPts val="0"/>
              </a:spcBef>
              <a:buClr>
                <a:schemeClr val="accent1"/>
              </a:buClr>
              <a:buSzPct val="80000"/>
              <a:buFont typeface="Noto Sans Symbols"/>
              <a:buNone/>
            </a:pPr>
            <a:endParaRPr lang="fi-FI" dirty="0"/>
          </a:p>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Vahvistuneena on helpompi kohdata vaikeita muistoja ja niihin liittyviä toimintoja, ajatuksia ja tunteita.</a:t>
            </a:r>
            <a:endParaRPr sz="3200" b="0" i="0" u="none" strike="noStrike" cap="none" dirty="0">
              <a:solidFill>
                <a:schemeClr val="dk1"/>
              </a:solidFill>
              <a:latin typeface="Cabin"/>
              <a:ea typeface="Cabin"/>
              <a:cs typeface="Cabin"/>
              <a:sym typeface="Cabin"/>
            </a:endParaRPr>
          </a:p>
        </p:txBody>
      </p:sp>
      <p:sp>
        <p:nvSpPr>
          <p:cNvPr id="137" name="Shape 137"/>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38" name="Shape 138"/>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39" name="Shape 139"/>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23</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1111643" y="14358"/>
            <a:ext cx="8028383" cy="6858000"/>
          </a:xfrm>
          <a:prstGeom prst="rect">
            <a:avLst/>
          </a:prstGeom>
          <a:noFill/>
          <a:ln>
            <a:noFill/>
          </a:ln>
        </p:spPr>
      </p:pic>
      <p:sp>
        <p:nvSpPr>
          <p:cNvPr id="146" name="Shape 146"/>
          <p:cNvSpPr txBox="1">
            <a:spLocks noGrp="1"/>
          </p:cNvSpPr>
          <p:nvPr>
            <p:ph type="title"/>
          </p:nvPr>
        </p:nvSpPr>
        <p:spPr>
          <a:xfrm>
            <a:off x="1338951" y="0"/>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Eteneminen</a:t>
            </a:r>
            <a:endParaRPr sz="4300" b="0" i="0" u="none" strike="noStrike" cap="none" dirty="0">
              <a:solidFill>
                <a:srgbClr val="562214"/>
              </a:solidFill>
              <a:latin typeface="Cabin"/>
              <a:ea typeface="Cabin"/>
              <a:cs typeface="Cabin"/>
              <a:sym typeface="Cabin"/>
            </a:endParaRPr>
          </a:p>
        </p:txBody>
      </p:sp>
      <p:sp>
        <p:nvSpPr>
          <p:cNvPr id="147" name="Shape 147"/>
          <p:cNvSpPr txBox="1">
            <a:spLocks noGrp="1"/>
          </p:cNvSpPr>
          <p:nvPr>
            <p:ph type="body" idx="1"/>
          </p:nvPr>
        </p:nvSpPr>
        <p:spPr>
          <a:xfrm>
            <a:off x="1225297" y="1028699"/>
            <a:ext cx="7498080" cy="48006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Terapiamallia voidaan soveltaa vähemmän kompleksisissa </a:t>
            </a:r>
            <a:r>
              <a:rPr lang="fi-FI" sz="3200" b="0" i="0" u="none" strike="noStrike" cap="none" dirty="0" err="1">
                <a:solidFill>
                  <a:schemeClr val="dk1"/>
                </a:solidFill>
                <a:latin typeface="Cabin"/>
                <a:ea typeface="Cabin"/>
                <a:cs typeface="Cabin"/>
                <a:sym typeface="Cabin"/>
              </a:rPr>
              <a:t>dissosiaation</a:t>
            </a:r>
            <a:r>
              <a:rPr lang="fi-FI" sz="3200" b="0" i="0" u="none" strike="noStrike" cap="none" dirty="0">
                <a:solidFill>
                  <a:schemeClr val="dk1"/>
                </a:solidFill>
                <a:latin typeface="Cabin"/>
                <a:ea typeface="Cabin"/>
                <a:cs typeface="Cabin"/>
                <a:sym typeface="Cabin"/>
              </a:rPr>
              <a:t> tapauksissa.</a:t>
            </a:r>
          </a:p>
          <a:p>
            <a:pPr marL="365760" marR="0" lvl="0" indent="-289560" algn="l" rtl="0">
              <a:lnSpc>
                <a:spcPct val="100000"/>
              </a:lnSpc>
              <a:spcBef>
                <a:spcPts val="0"/>
              </a:spcBef>
              <a:buClr>
                <a:schemeClr val="accent1"/>
              </a:buClr>
              <a:buSzPct val="80000"/>
              <a:buFont typeface="Noto Sans Symbols"/>
              <a:buNone/>
            </a:pPr>
            <a:r>
              <a:rPr lang="fi-FI" dirty="0"/>
              <a:t>Useimmissa sekundaarin ja tertiäärisen </a:t>
            </a:r>
            <a:r>
              <a:rPr lang="fi-FI" dirty="0" err="1"/>
              <a:t>dissosisaation</a:t>
            </a:r>
            <a:r>
              <a:rPr lang="fi-FI" dirty="0"/>
              <a:t> tapauksissa hoito on pitkäkestoista ja vaiheittainen terapiamalli tapahtuu kehämäisenä.</a:t>
            </a:r>
          </a:p>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Kaikissa tapauksissa vaiheittaista terapiamallia noudattava terapeutti ymmärtää kunnioittaa ja pitää lähtökohtanaan potilaan toimintatasoa.</a:t>
            </a:r>
            <a:endParaRPr sz="3200" b="0" i="0" u="none" strike="noStrike" cap="none" dirty="0">
              <a:solidFill>
                <a:schemeClr val="dk1"/>
              </a:solidFill>
              <a:latin typeface="Cabin"/>
              <a:ea typeface="Cabin"/>
              <a:cs typeface="Cabin"/>
              <a:sym typeface="Cabin"/>
            </a:endParaRPr>
          </a:p>
        </p:txBody>
      </p:sp>
      <p:sp>
        <p:nvSpPr>
          <p:cNvPr id="148" name="Shape 14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49" name="Shape 14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50" name="Shape 15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24</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Arvioiminen</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202141"/>
            <a:ext cx="7498080" cy="48006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Traumaterapeuttinen näkökulma </a:t>
            </a:r>
            <a:r>
              <a:rPr lang="fi-FI" dirty="0"/>
              <a:t>m</a:t>
            </a:r>
            <a:r>
              <a:rPr lang="fi-FI" sz="3200" b="0" i="0" u="none" strike="noStrike" cap="none" dirty="0">
                <a:solidFill>
                  <a:schemeClr val="dk1"/>
                </a:solidFill>
                <a:latin typeface="Cabin"/>
                <a:ea typeface="Cabin"/>
                <a:cs typeface="Cabin"/>
                <a:sym typeface="Cabin"/>
              </a:rPr>
              <a:t>ukana kaikkien psykiatrian piiriin tulevien potilaiden alkuarviossa.</a:t>
            </a:r>
          </a:p>
          <a:p>
            <a:pPr marL="533400" indent="-457200">
              <a:spcBef>
                <a:spcPts val="0"/>
              </a:spcBef>
              <a:buFont typeface="Wingdings" panose="05000000000000000000" pitchFamily="2" charset="2"/>
              <a:buChar char="Ø"/>
            </a:pPr>
            <a:r>
              <a:rPr lang="fi-FI" dirty="0"/>
              <a:t>Onko potilas kompleksisesti traumatisoitunut? (</a:t>
            </a:r>
            <a:r>
              <a:rPr lang="fi-FI" dirty="0" err="1"/>
              <a:t>Judith</a:t>
            </a:r>
            <a:r>
              <a:rPr lang="fi-FI" dirty="0"/>
              <a:t> Herman)</a:t>
            </a:r>
          </a:p>
          <a:p>
            <a:pPr marL="533400" indent="-457200">
              <a:spcBef>
                <a:spcPts val="0"/>
              </a:spcBef>
              <a:buFont typeface="Wingdings" panose="05000000000000000000" pitchFamily="2" charset="2"/>
              <a:buChar char="Ø"/>
            </a:pPr>
            <a:r>
              <a:rPr lang="fi-FI" sz="3200" b="0" i="0" u="none" strike="noStrike" cap="none" dirty="0">
                <a:solidFill>
                  <a:schemeClr val="dk1"/>
                </a:solidFill>
                <a:latin typeface="Cabin"/>
                <a:ea typeface="Cabin"/>
                <a:cs typeface="Cabin"/>
                <a:sym typeface="Cabin"/>
              </a:rPr>
              <a:t>Onko traumatisoitumisella merkitystä nykyhetken oireita ylläpitävänä tai laukaisevana tekijänä?</a:t>
            </a:r>
          </a:p>
          <a:p>
            <a:pPr marL="533400" indent="-457200">
              <a:spcBef>
                <a:spcPts val="0"/>
              </a:spcBef>
              <a:buFont typeface="Wingdings" panose="05000000000000000000" pitchFamily="2" charset="2"/>
              <a:buChar char="Ø"/>
            </a:pPr>
            <a:r>
              <a:rPr lang="fi-FI" dirty="0"/>
              <a:t>Onko kehittynyt </a:t>
            </a:r>
            <a:r>
              <a:rPr lang="fi-FI" dirty="0" err="1"/>
              <a:t>dissosiatiivisia</a:t>
            </a:r>
            <a:r>
              <a:rPr lang="fi-FI" dirty="0"/>
              <a:t> oireita ja jos, niin kuinka vakavia?</a:t>
            </a:r>
            <a:endParaRPr lang="fi-FI" sz="3200" b="0" i="0" u="none" strike="noStrike" cap="none" dirty="0">
              <a:solidFill>
                <a:schemeClr val="dk1"/>
              </a:solidFill>
              <a:latin typeface="Cabin"/>
              <a:ea typeface="Cabin"/>
              <a:cs typeface="Cabin"/>
              <a:sym typeface="Cabin"/>
            </a:endParaRPr>
          </a:p>
          <a:p>
            <a:pPr marL="533400" indent="-457200">
              <a:spcBef>
                <a:spcPts val="0"/>
              </a:spcBef>
              <a:buFont typeface="Wingdings" panose="05000000000000000000" pitchFamily="2" charset="2"/>
              <a:buChar char="Ø"/>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25</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Arviointi</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Kaikkeen aiempaan elämänhistoriaan ja perhetaustaan liittyvään kartoitukseen sisältyy myös potilaan kokemat menetykset, kiintymyssuhteen laatu ja väkivallan kokemukset eri ikävaiheissa.</a:t>
            </a:r>
          </a:p>
          <a:p>
            <a:pPr marL="365760" marR="0" lvl="0" indent="-289560" algn="l" rtl="0">
              <a:lnSpc>
                <a:spcPct val="100000"/>
              </a:lnSpc>
              <a:spcBef>
                <a:spcPts val="0"/>
              </a:spcBef>
              <a:buClr>
                <a:schemeClr val="accent1"/>
              </a:buClr>
              <a:buSzPct val="80000"/>
              <a:buFont typeface="Noto Sans Symbols"/>
              <a:buNone/>
            </a:pPr>
            <a:r>
              <a:rPr lang="fi-FI" dirty="0"/>
              <a:t>Kartoitusta voi tehdä keskustellen tai sukupuuta tai muita konkreetteja apuvälineitä käyttäen.</a:t>
            </a:r>
          </a:p>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Potilaan reaktioita on tärkeää havainnoida ja säädellä.</a:t>
            </a: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34008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Peruspsykiatrinen arviointi:</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111643" y="1168400"/>
            <a:ext cx="7822045" cy="50800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buClr>
                <a:schemeClr val="accent1"/>
              </a:buClr>
              <a:buSzPct val="80000"/>
              <a:buFont typeface="Noto Sans Symbols"/>
              <a:buNone/>
            </a:pPr>
            <a:r>
              <a:rPr lang="fi-FI" dirty="0"/>
              <a:t>DES</a:t>
            </a:r>
          </a:p>
          <a:p>
            <a:pPr marL="365760" marR="0" lvl="0" indent="-289560" algn="l" rtl="0">
              <a:lnSpc>
                <a:spcPct val="100000"/>
              </a:lnSpc>
              <a:spcBef>
                <a:spcPts val="0"/>
              </a:spcBef>
              <a:buClr>
                <a:schemeClr val="accent1"/>
              </a:buClr>
              <a:buSzPct val="80000"/>
              <a:buFont typeface="Noto Sans Symbols"/>
              <a:buNone/>
            </a:pPr>
            <a:r>
              <a:rPr lang="fi-FI" dirty="0"/>
              <a:t>TAQ</a:t>
            </a:r>
          </a:p>
          <a:p>
            <a:pPr marL="365760" marR="0" lvl="0" indent="-289560" algn="l" rtl="0">
              <a:lnSpc>
                <a:spcPct val="100000"/>
              </a:lnSpc>
              <a:spcBef>
                <a:spcPts val="0"/>
              </a:spcBef>
              <a:buClr>
                <a:schemeClr val="accent1"/>
              </a:buClr>
              <a:buSzPct val="80000"/>
              <a:buFont typeface="Noto Sans Symbols"/>
              <a:buNone/>
            </a:pPr>
            <a:r>
              <a:rPr lang="fi-FI" dirty="0"/>
              <a:t>SDQ-20 (</a:t>
            </a:r>
            <a:r>
              <a:rPr lang="fi-FI" dirty="0" err="1"/>
              <a:t>somatoformiset</a:t>
            </a:r>
            <a:r>
              <a:rPr lang="fi-FI" dirty="0"/>
              <a:t> oireet)</a:t>
            </a:r>
          </a:p>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Sietoikkuna (vireys ja sietokyky arjessa)</a:t>
            </a:r>
          </a:p>
          <a:p>
            <a:pPr marL="365760" marR="0" lvl="0" indent="-289560" algn="l" rtl="0">
              <a:lnSpc>
                <a:spcPct val="100000"/>
              </a:lnSpc>
              <a:spcBef>
                <a:spcPts val="0"/>
              </a:spcBef>
              <a:buClr>
                <a:schemeClr val="accent1"/>
              </a:buClr>
              <a:buSzPct val="80000"/>
              <a:buFont typeface="Noto Sans Symbols"/>
              <a:buNone/>
            </a:pPr>
            <a:r>
              <a:rPr lang="fi-FI" dirty="0"/>
              <a:t>Kyky olla yhteydessä omaan kehoon</a:t>
            </a:r>
          </a:p>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CORE-OM</a:t>
            </a:r>
          </a:p>
          <a:p>
            <a:pPr marL="365760" marR="0" lvl="0" indent="-289560" algn="l" rtl="0">
              <a:lnSpc>
                <a:spcPct val="100000"/>
              </a:lnSpc>
              <a:spcBef>
                <a:spcPts val="0"/>
              </a:spcBef>
              <a:buClr>
                <a:schemeClr val="accent1"/>
              </a:buClr>
              <a:buSzPct val="80000"/>
              <a:buFont typeface="Noto Sans Symbols"/>
              <a:buNone/>
            </a:pPr>
            <a:r>
              <a:rPr lang="fi-FI" dirty="0"/>
              <a:t>Traumatisoitumisen vakavuuden arviointi:</a:t>
            </a:r>
          </a:p>
          <a:p>
            <a:pPr marL="365760" marR="0" lvl="0" indent="-289560" algn="l" rtl="0">
              <a:lnSpc>
                <a:spcPct val="100000"/>
              </a:lnSpc>
              <a:spcBef>
                <a:spcPts val="0"/>
              </a:spcBef>
              <a:buClr>
                <a:schemeClr val="accent1"/>
              </a:buClr>
              <a:buSzPct val="80000"/>
              <a:buFont typeface="Noto Sans Symbols"/>
              <a:buNone/>
            </a:pPr>
            <a:r>
              <a:rPr lang="fi-FI" dirty="0"/>
              <a:t>SCID-D</a:t>
            </a:r>
            <a:endParaRPr lang="fi-FI" sz="3200" b="0" i="0" u="none" strike="noStrike" cap="none" dirty="0">
              <a:solidFill>
                <a:schemeClr val="dk1"/>
              </a:solidFill>
              <a:latin typeface="Cabin"/>
              <a:ea typeface="Cabin"/>
              <a:cs typeface="Cabin"/>
              <a:sym typeface="Cabin"/>
            </a:endParaRPr>
          </a:p>
          <a:p>
            <a:pPr marL="365760" marR="0" lvl="0" indent="-289560" algn="l" rtl="0">
              <a:lnSpc>
                <a:spcPct val="100000"/>
              </a:lnSpc>
              <a:spcBef>
                <a:spcPts val="0"/>
              </a:spcBef>
              <a:buClr>
                <a:schemeClr val="accent1"/>
              </a:buClr>
              <a:buSzPct val="80000"/>
              <a:buFont typeface="Noto Sans Symbols"/>
              <a:buNone/>
            </a:pPr>
            <a:r>
              <a:rPr lang="fi-FI" dirty="0"/>
              <a:t>TADS-Q</a:t>
            </a:r>
          </a:p>
          <a:p>
            <a:pPr marL="365760" marR="0" lvl="0" indent="-289560" algn="l" rtl="0">
              <a:lnSpc>
                <a:spcPct val="100000"/>
              </a:lnSpc>
              <a:spcBef>
                <a:spcPts val="0"/>
              </a:spcBef>
              <a:buClr>
                <a:schemeClr val="accent1"/>
              </a:buClr>
              <a:buSzPct val="80000"/>
              <a:buFont typeface="Noto Sans Symbols"/>
              <a:buNone/>
            </a:pPr>
            <a:r>
              <a:rPr lang="fi-FI" dirty="0"/>
              <a:t>(amnesia, </a:t>
            </a:r>
            <a:r>
              <a:rPr lang="fi-FI" dirty="0" err="1"/>
              <a:t>derealisaatio</a:t>
            </a:r>
            <a:r>
              <a:rPr lang="fi-FI" dirty="0"/>
              <a:t>, </a:t>
            </a:r>
            <a:r>
              <a:rPr lang="fi-FI" dirty="0" err="1"/>
              <a:t>depersonalisaatio</a:t>
            </a:r>
            <a:r>
              <a:rPr lang="fi-FI" dirty="0"/>
              <a:t>, nykyhetken orientaatio, identiteetti)</a:t>
            </a: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27</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648309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dirty="0"/>
              <a:t>Vakauttava hoitovaihe</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20800" y="1244600"/>
            <a:ext cx="7612888" cy="50038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sz="3200" b="0" i="0" u="none" strike="noStrike" cap="none" dirty="0">
                <a:solidFill>
                  <a:schemeClr val="accent3"/>
                </a:solidFill>
                <a:latin typeface="Cabin"/>
                <a:ea typeface="Cabin"/>
                <a:cs typeface="Cabin"/>
                <a:sym typeface="Cabin"/>
              </a:rPr>
              <a:t>Autetaan havainnoimaan sisäistä ja ulkoista maailmaa ja pysymään paremmin nykyhetkessä</a:t>
            </a:r>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dirty="0">
                <a:solidFill>
                  <a:schemeClr val="accent3"/>
                </a:solidFill>
              </a:rPr>
              <a:t>Pyritään lisäämään kiinnostusta oman kehon ja mielen havainnointiin niin, että pelko muuttuu uteliasuudeksi</a:t>
            </a:r>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sz="3200" b="0" i="0" u="none" strike="noStrike" cap="none" dirty="0">
                <a:solidFill>
                  <a:schemeClr val="accent3"/>
                </a:solidFill>
                <a:latin typeface="Cabin"/>
                <a:ea typeface="Cabin"/>
                <a:cs typeface="Cabin"/>
                <a:sym typeface="Cabin"/>
              </a:rPr>
              <a:t>Havainnointi mahdollistaa rakentavamman toiminnan</a:t>
            </a:r>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dirty="0">
                <a:solidFill>
                  <a:schemeClr val="accent3"/>
                </a:solidFill>
              </a:rPr>
              <a:t>Tapahtuma on menneisyydessä eikä tapahdu tässä hetkessä</a:t>
            </a:r>
            <a:endParaRPr sz="3200" b="0" i="0" u="none" strike="noStrike" cap="none" dirty="0">
              <a:solidFill>
                <a:schemeClr val="accent3"/>
              </a:solidFill>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28</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75260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Vakauttava hoito</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Wingdings" panose="05000000000000000000" pitchFamily="2" charset="2"/>
              <a:buChar char="§"/>
            </a:pPr>
            <a:r>
              <a:rPr lang="fi-FI" sz="3200" b="0" i="0" u="none" strike="noStrike" cap="none" dirty="0">
                <a:solidFill>
                  <a:schemeClr val="accent3"/>
                </a:solidFill>
                <a:latin typeface="Cabin"/>
                <a:ea typeface="Cabin"/>
                <a:cs typeface="Cabin"/>
                <a:sym typeface="Cabin"/>
              </a:rPr>
              <a:t>Vähennetään oireiden aiheuttamaa häpeää</a:t>
            </a:r>
          </a:p>
          <a:p>
            <a:pPr marL="533400" marR="0" lvl="0" indent="-457200" algn="l" rtl="0">
              <a:lnSpc>
                <a:spcPct val="100000"/>
              </a:lnSpc>
              <a:spcBef>
                <a:spcPts val="0"/>
              </a:spcBef>
              <a:buClr>
                <a:schemeClr val="accent1"/>
              </a:buClr>
              <a:buSzPct val="80000"/>
              <a:buFont typeface="Wingdings" panose="05000000000000000000" pitchFamily="2" charset="2"/>
              <a:buChar char="§"/>
            </a:pPr>
            <a:r>
              <a:rPr lang="fi-FI" dirty="0">
                <a:solidFill>
                  <a:schemeClr val="accent3"/>
                </a:solidFill>
              </a:rPr>
              <a:t>Autetaan ymmärtämään säätelykeinojen mielekkyys</a:t>
            </a:r>
          </a:p>
          <a:p>
            <a:pPr marL="533400" marR="0" lvl="0" indent="-457200" algn="l" rtl="0">
              <a:lnSpc>
                <a:spcPct val="100000"/>
              </a:lnSpc>
              <a:spcBef>
                <a:spcPts val="0"/>
              </a:spcBef>
              <a:buClr>
                <a:schemeClr val="accent1"/>
              </a:buClr>
              <a:buSzPct val="80000"/>
              <a:buFont typeface="Wingdings" panose="05000000000000000000" pitchFamily="2" charset="2"/>
              <a:buChar char="§"/>
            </a:pPr>
            <a:r>
              <a:rPr lang="fi-FI" sz="3200" b="0" i="0" u="none" strike="noStrike" cap="none" dirty="0">
                <a:solidFill>
                  <a:schemeClr val="accent3"/>
                </a:solidFill>
                <a:latin typeface="Cabin"/>
                <a:ea typeface="Cabin"/>
                <a:cs typeface="Cabin"/>
                <a:sym typeface="Cabin"/>
              </a:rPr>
              <a:t>Tekojen mielen ja sisäisen logiikan löytäminen ja sitä kautta motivaation ja rohkeuden vahvistuminen trauman käsittelyvaiheeseen siirtymiseksi </a:t>
            </a:r>
            <a:endParaRPr sz="3200" b="0" i="0" u="none" strike="noStrike" cap="none" dirty="0">
              <a:solidFill>
                <a:schemeClr val="accent3"/>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29</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30533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Turvattomat kiintymyssuhteet</a:t>
            </a:r>
            <a:endParaRPr sz="4300" b="0" i="0" u="none" strike="noStrike" cap="none" dirty="0">
              <a:solidFill>
                <a:srgbClr val="562214"/>
              </a:solidFill>
              <a:latin typeface="Cabin"/>
              <a:ea typeface="Cabin"/>
              <a:cs typeface="Cabin"/>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dirty="0">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7" y="1417637"/>
            <a:ext cx="7174993" cy="5693866"/>
          </a:xfrm>
          <a:prstGeom prst="rect">
            <a:avLst/>
          </a:prstGeom>
          <a:noFill/>
        </p:spPr>
        <p:txBody>
          <a:bodyPr wrap="square" rtlCol="0">
            <a:spAutoFit/>
          </a:bodyPr>
          <a:lstStyle/>
          <a:p>
            <a:pPr marL="285750" indent="-285750">
              <a:buFont typeface="Arial" panose="020B0604020202020204" pitchFamily="34" charset="0"/>
              <a:buChar char="•"/>
            </a:pPr>
            <a:r>
              <a:rPr lang="fi-FI" sz="2800" dirty="0"/>
              <a:t>Turvaton kiintymyssuhdemalli altistaa vetäytyvälle, takertuvalle tai hajaantuvalle reagoinnille vaikeissa tilanteissa</a:t>
            </a:r>
          </a:p>
          <a:p>
            <a:pPr marL="285750" indent="-285750">
              <a:buFont typeface="Arial" panose="020B0604020202020204" pitchFamily="34" charset="0"/>
              <a:buChar char="•"/>
            </a:pPr>
            <a:endParaRPr lang="fi-FI" sz="2800" dirty="0"/>
          </a:p>
          <a:p>
            <a:pPr marL="285750" indent="-285750">
              <a:buFont typeface="Arial" panose="020B0604020202020204" pitchFamily="34" charset="0"/>
              <a:buChar char="•"/>
            </a:pPr>
            <a:r>
              <a:rPr lang="fi-FI" sz="2800" dirty="0"/>
              <a:t>Lisää riskiä erityyppiseen psyykkiseen oireiluun ja mm. persoonallisuushäiriön kehittymiseen</a:t>
            </a:r>
          </a:p>
          <a:p>
            <a:pPr marL="285750" indent="-285750">
              <a:buFont typeface="Arial" panose="020B0604020202020204" pitchFamily="34" charset="0"/>
              <a:buChar char="•"/>
            </a:pPr>
            <a:endParaRPr lang="fi-FI" sz="2800" dirty="0"/>
          </a:p>
          <a:p>
            <a:pPr marL="285750" indent="-285750">
              <a:buFont typeface="Arial" panose="020B0604020202020204" pitchFamily="34" charset="0"/>
              <a:buChar char="•"/>
            </a:pPr>
            <a:r>
              <a:rPr lang="fi-FI" sz="2800" dirty="0"/>
              <a:t>Lapsi kiinnittyy vanhempaan siitä huolimatta, onko vuorovaikutus turvallista vai ei</a:t>
            </a:r>
          </a:p>
          <a:p>
            <a:pPr marL="285750" indent="-285750">
              <a:buFont typeface="Arial" panose="020B0604020202020204" pitchFamily="34" charset="0"/>
              <a:buChar char="•"/>
            </a:pPr>
            <a:endParaRPr lang="fi-FI" sz="2800" dirty="0"/>
          </a:p>
          <a:p>
            <a:pPr marL="285750" indent="-285750">
              <a:buFont typeface="Arial" panose="020B0604020202020204" pitchFamily="34" charset="0"/>
              <a:buChar char="•"/>
            </a:pPr>
            <a:endParaRPr lang="fi-FI" sz="2800" dirty="0"/>
          </a:p>
        </p:txBody>
      </p:sp>
      <p:sp>
        <p:nvSpPr>
          <p:cNvPr id="4" name="Dian numeron paikkamerkki 3">
            <a:extLst>
              <a:ext uri="{FF2B5EF4-FFF2-40B4-BE49-F238E27FC236}">
                <a16:creationId xmlns:a16="http://schemas.microsoft.com/office/drawing/2014/main" id="{112B8330-BB0E-93D9-83C0-83DCA2080198}"/>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1512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Trauman käsittelyvaihe</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28518" y="1631949"/>
            <a:ext cx="7402577" cy="4525963"/>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Wingdings" panose="05000000000000000000" pitchFamily="2" charset="2"/>
              <a:buChar char="§"/>
            </a:pPr>
            <a:r>
              <a:rPr lang="fi-FI" sz="3200" b="0" i="0" u="none" strike="noStrike" cap="none" dirty="0">
                <a:solidFill>
                  <a:schemeClr val="dk1"/>
                </a:solidFill>
                <a:latin typeface="Cabin"/>
                <a:ea typeface="Cabin"/>
                <a:cs typeface="Cabin"/>
                <a:sym typeface="Cabin"/>
              </a:rPr>
              <a:t>Autetaan lisäämään vuorovaikutusta näennäisen normaalin ja emotionaalisten persoonanosien välillä</a:t>
            </a:r>
          </a:p>
          <a:p>
            <a:pPr marL="533400" marR="0" lvl="0" indent="-457200" algn="l" rtl="0">
              <a:lnSpc>
                <a:spcPct val="100000"/>
              </a:lnSpc>
              <a:spcBef>
                <a:spcPts val="0"/>
              </a:spcBef>
              <a:buClr>
                <a:schemeClr val="accent1"/>
              </a:buClr>
              <a:buSzPct val="80000"/>
              <a:buFont typeface="Wingdings" panose="05000000000000000000" pitchFamily="2" charset="2"/>
              <a:buChar char="§"/>
            </a:pPr>
            <a:r>
              <a:rPr lang="fi-FI" dirty="0"/>
              <a:t>Usein aikuinen traumatisoitunut hyljeksii vahingoitetun pienen lapsen kokemusosia ja syyttää itseään samalla, kun kokee lojaalisuutta vanhempiaan kohtaan</a:t>
            </a: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30</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63897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571500" marR="0" lvl="0" indent="-571500" algn="l" rtl="0">
              <a:spcBef>
                <a:spcPts val="0"/>
              </a:spcBef>
              <a:buClr>
                <a:srgbClr val="562214"/>
              </a:buClr>
              <a:buSzPct val="25000"/>
              <a:buFont typeface="Wingdings" panose="05000000000000000000" pitchFamily="2" charset="2"/>
              <a:buChar char="§"/>
            </a:pPr>
            <a:r>
              <a:rPr lang="fi-FI" sz="4300" b="0" i="0" u="none" strike="noStrike" cap="none" dirty="0">
                <a:solidFill>
                  <a:srgbClr val="562214"/>
                </a:solidFill>
                <a:latin typeface="Cabin"/>
                <a:ea typeface="Cabin"/>
                <a:cs typeface="Cabin"/>
                <a:sym typeface="Cabin"/>
              </a:rPr>
              <a:t>Trauman käsittelyvaihe</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562100"/>
            <a:ext cx="7498080" cy="4686300"/>
          </a:xfrm>
          <a:prstGeom prst="rect">
            <a:avLst/>
          </a:prstGeom>
          <a:noFill/>
          <a:ln>
            <a:noFill/>
          </a:ln>
        </p:spPr>
        <p:txBody>
          <a:bodyPr lIns="91425" tIns="45700" rIns="91425" bIns="45700" anchor="t" anchorCtr="0">
            <a:noAutofit/>
          </a:bodyPr>
          <a:lstStyle/>
          <a:p>
            <a:pPr marL="533400" indent="-457200">
              <a:spcBef>
                <a:spcPts val="0"/>
              </a:spcBef>
              <a:buFont typeface="Wingdings" panose="05000000000000000000" pitchFamily="2" charset="2"/>
              <a:buChar char="§"/>
            </a:pPr>
            <a:r>
              <a:rPr lang="fi-FI" dirty="0"/>
              <a:t>Psykoterapeutti pyrkii lisäämään eri osien välistä kommunikointia  ja ymmärrystä sekä muuttamaan kaoottisen vuorovaikutusmallin toimivammaksi</a:t>
            </a:r>
          </a:p>
          <a:p>
            <a:pPr marL="533400" indent="-457200">
              <a:spcBef>
                <a:spcPts val="0"/>
              </a:spcBef>
              <a:buFont typeface="Wingdings" panose="05000000000000000000" pitchFamily="2" charset="2"/>
              <a:buChar char="§"/>
            </a:pPr>
            <a:r>
              <a:rPr lang="fi-FI" dirty="0"/>
              <a:t>Sisäinen vuorovaikutus vähentää EP:n tunkeutumista ja käyttäytymisen hallintaa</a:t>
            </a:r>
          </a:p>
          <a:p>
            <a:pPr marL="365760" marR="0" lvl="0" indent="-289560" algn="l" rtl="0">
              <a:lnSpc>
                <a:spcPct val="100000"/>
              </a:lnSpc>
              <a:spcBef>
                <a:spcPts val="0"/>
              </a:spcBef>
              <a:buClr>
                <a:schemeClr val="accent1"/>
              </a:buClr>
              <a:buSzPct val="80000"/>
              <a:buFont typeface="Noto Sans Symbols"/>
              <a:buNone/>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31</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90050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Trauman käsittelyvaihe</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indent="-457200">
              <a:spcBef>
                <a:spcPts val="0"/>
              </a:spcBef>
            </a:pPr>
            <a:r>
              <a:rPr lang="fi-FI" dirty="0"/>
              <a:t>Tärkeää myös tuhoisien osien suojelevan tehtävän ymmärtäminen, jotka ovat syntyneet lisäämään hallinnan tunnetta, suojaamaan ulkoiselta uhalta ja ennakoinnin avulla vähentämään arvaamattomuutta</a:t>
            </a:r>
          </a:p>
          <a:p>
            <a:pPr marL="533400" indent="-457200">
              <a:spcBef>
                <a:spcPts val="0"/>
              </a:spcBef>
            </a:pPr>
            <a:r>
              <a:rPr lang="fi-FI" dirty="0"/>
              <a:t>Integraatio mahdollistuu eri osien yhteyden ja mielen sisäisen ymmärryksen kasvaessa</a:t>
            </a:r>
          </a:p>
          <a:p>
            <a:pPr marL="365760" marR="0" lvl="0" indent="-289560" algn="l" rtl="0">
              <a:lnSpc>
                <a:spcPct val="100000"/>
              </a:lnSpc>
              <a:spcBef>
                <a:spcPts val="0"/>
              </a:spcBef>
              <a:buClr>
                <a:schemeClr val="accent1"/>
              </a:buClr>
              <a:buSzPct val="80000"/>
              <a:buFont typeface="Noto Sans Symbols"/>
              <a:buNone/>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32</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695709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Trauman käsittelyvaihe</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08100" y="1231900"/>
            <a:ext cx="7625588" cy="50165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Wingdings" panose="05000000000000000000" pitchFamily="2" charset="2"/>
              <a:buChar char="v"/>
            </a:pPr>
            <a:r>
              <a:rPr lang="fi-FI" sz="3200" b="0" i="0" u="none" strike="noStrike" cap="none" dirty="0">
                <a:solidFill>
                  <a:schemeClr val="dk1"/>
                </a:solidFill>
                <a:latin typeface="Cabin"/>
                <a:ea typeface="Cabin"/>
                <a:cs typeface="Cabin"/>
                <a:sym typeface="Cabin"/>
              </a:rPr>
              <a:t>Koostuu synteesistä ja todentumisesta, jolloin muistolle altistetaan vähän kerrallaan auttaen potilasta pysymään nykyhetkessä</a:t>
            </a:r>
          </a:p>
          <a:p>
            <a:pPr marL="533400" marR="0" lvl="0" indent="-457200" algn="l" rtl="0">
              <a:lnSpc>
                <a:spcPct val="100000"/>
              </a:lnSpc>
              <a:spcBef>
                <a:spcPts val="0"/>
              </a:spcBef>
              <a:buClr>
                <a:schemeClr val="accent1"/>
              </a:buClr>
              <a:buSzPct val="80000"/>
              <a:buFont typeface="Wingdings" panose="05000000000000000000" pitchFamily="2" charset="2"/>
              <a:buChar char="v"/>
            </a:pPr>
            <a:r>
              <a:rPr lang="fi-FI" dirty="0"/>
              <a:t>Persoonallisuuden eri osat jakavat muiston </a:t>
            </a:r>
            <a:r>
              <a:rPr lang="fi-FI" dirty="0" err="1"/>
              <a:t>kongnitiiviset</a:t>
            </a:r>
            <a:r>
              <a:rPr lang="fi-FI" dirty="0"/>
              <a:t>, sensorimotoriset sekä tunne- ja käyttäytymisalueet</a:t>
            </a:r>
          </a:p>
          <a:p>
            <a:pPr marL="533400" marR="0" lvl="0" indent="-457200" algn="l" rtl="0">
              <a:lnSpc>
                <a:spcPct val="100000"/>
              </a:lnSpc>
              <a:spcBef>
                <a:spcPts val="0"/>
              </a:spcBef>
              <a:buClr>
                <a:schemeClr val="accent1"/>
              </a:buClr>
              <a:buSzPct val="80000"/>
              <a:buFont typeface="Wingdings" panose="05000000000000000000" pitchFamily="2" charset="2"/>
              <a:buChar char="v"/>
            </a:pPr>
            <a:r>
              <a:rPr lang="fi-FI" sz="3200" b="0" i="0" u="none" strike="noStrike" cap="none" dirty="0">
                <a:solidFill>
                  <a:schemeClr val="dk1"/>
                </a:solidFill>
                <a:latin typeface="Cabin"/>
                <a:ea typeface="Cabin"/>
                <a:cs typeface="Cabin"/>
                <a:sym typeface="Cabin"/>
              </a:rPr>
              <a:t>Todentaminen = prosessi menneisyyden todentumiseksi tunteineen kaikkineen</a:t>
            </a: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33</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84309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dirty="0"/>
              <a:t>Traumapsykoterapiassa</a:t>
            </a:r>
            <a:br>
              <a:rPr lang="fi-FI" dirty="0"/>
            </a:br>
            <a:r>
              <a:rPr lang="fi-FI" dirty="0"/>
              <a:t>käytetyt lähestymistavat</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sz="3200" b="0" i="0" u="none" strike="noStrike" cap="none" dirty="0">
                <a:solidFill>
                  <a:schemeClr val="dk1"/>
                </a:solidFill>
                <a:latin typeface="Cabin"/>
                <a:ea typeface="Cabin"/>
                <a:cs typeface="Cabin"/>
                <a:sym typeface="Cabin"/>
              </a:rPr>
              <a:t>EMRD</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lang="fi-FI" dirty="0"/>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sz="3200" b="0" i="0" u="none" strike="noStrike" cap="none" dirty="0">
                <a:solidFill>
                  <a:schemeClr val="dk1"/>
                </a:solidFill>
                <a:latin typeface="Cabin"/>
                <a:ea typeface="Cabin"/>
                <a:cs typeface="Cabin"/>
                <a:sym typeface="Cabin"/>
              </a:rPr>
              <a:t>Sensomotorinen psykoterapia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lang="fi-FI" dirty="0"/>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sz="3200" b="0" i="0" u="none" strike="noStrike" cap="none" dirty="0" err="1">
                <a:solidFill>
                  <a:schemeClr val="dk1"/>
                </a:solidFill>
                <a:latin typeface="Cabin"/>
                <a:ea typeface="Cabin"/>
                <a:cs typeface="Cabin"/>
                <a:sym typeface="Cabin"/>
              </a:rPr>
              <a:t>Syntetisaatio</a:t>
            </a: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34</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788783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35" name="Shape 135"/>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Miksi?</a:t>
            </a:r>
            <a:endParaRPr sz="4300" b="0" i="0" u="none" strike="noStrike" cap="none" dirty="0">
              <a:solidFill>
                <a:srgbClr val="562214"/>
              </a:solidFill>
              <a:latin typeface="Cabin"/>
              <a:ea typeface="Cabin"/>
              <a:cs typeface="Cabin"/>
              <a:sym typeface="Cabin"/>
            </a:endParaRPr>
          </a:p>
        </p:txBody>
      </p:sp>
      <p:sp>
        <p:nvSpPr>
          <p:cNvPr id="136" name="Shape 136"/>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Tämä lähestymistapa estää kohtaamasta traumamuistoja liian aikaisin.</a:t>
            </a:r>
          </a:p>
          <a:p>
            <a:pPr marL="365760" marR="0" lvl="0" indent="-289560" algn="l" rtl="0">
              <a:lnSpc>
                <a:spcPct val="100000"/>
              </a:lnSpc>
              <a:spcBef>
                <a:spcPts val="0"/>
              </a:spcBef>
              <a:buClr>
                <a:schemeClr val="accent1"/>
              </a:buClr>
              <a:buSzPct val="80000"/>
              <a:buFont typeface="Noto Sans Symbols"/>
              <a:buNone/>
            </a:pPr>
            <a:endParaRPr lang="fi-FI" dirty="0"/>
          </a:p>
          <a:p>
            <a:pPr marL="365760" marR="0" lvl="0" indent="-289560" algn="l" rtl="0">
              <a:lnSpc>
                <a:spcPct val="100000"/>
              </a:lnSpc>
              <a:spcBef>
                <a:spcPts val="0"/>
              </a:spcBef>
              <a:buClr>
                <a:schemeClr val="accent1"/>
              </a:buClr>
              <a:buSzPct val="80000"/>
              <a:buFont typeface="Noto Sans Symbols"/>
              <a:buNone/>
            </a:pPr>
            <a:r>
              <a:rPr lang="fi-FI" sz="3200" b="0" i="0" u="none" strike="noStrike" cap="none" dirty="0">
                <a:solidFill>
                  <a:schemeClr val="dk1"/>
                </a:solidFill>
                <a:latin typeface="Cabin"/>
                <a:ea typeface="Cabin"/>
                <a:cs typeface="Cabin"/>
                <a:sym typeface="Cabin"/>
              </a:rPr>
              <a:t>Vahvistuneena on helpompi kohdata vaikeita muistoja ja niihin liittyviä toimintoja, ajatuksia ja tunteita.</a:t>
            </a:r>
            <a:endParaRPr sz="3200" b="0" i="0" u="none" strike="noStrike" cap="none" dirty="0">
              <a:solidFill>
                <a:schemeClr val="dk1"/>
              </a:solidFill>
              <a:latin typeface="Cabin"/>
              <a:ea typeface="Cabin"/>
              <a:cs typeface="Cabin"/>
              <a:sym typeface="Cabin"/>
            </a:endParaRPr>
          </a:p>
        </p:txBody>
      </p:sp>
      <p:sp>
        <p:nvSpPr>
          <p:cNvPr id="137" name="Shape 137"/>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38" name="Shape 138"/>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39" name="Shape 139"/>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35</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Integroituminen ja normaaliin elämään suuntautuminen</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endParaRPr lang="fi-FI" sz="3200" b="0" i="0" u="none" strike="noStrike" cap="none" dirty="0">
              <a:solidFill>
                <a:schemeClr val="dk1"/>
              </a:solidFill>
              <a:latin typeface="Cabin"/>
              <a:ea typeface="Cabin"/>
              <a:cs typeface="Cabin"/>
              <a:sym typeface="Cabin"/>
            </a:endParaRPr>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sz="3200" b="0" i="0" u="none" strike="noStrike" cap="none" dirty="0">
                <a:solidFill>
                  <a:schemeClr val="dk1"/>
                </a:solidFill>
                <a:latin typeface="Cabin"/>
                <a:ea typeface="Cabin"/>
                <a:cs typeface="Cabin"/>
                <a:sym typeface="Cabin"/>
              </a:rPr>
              <a:t>Usein hoidon raskain vaihe</a:t>
            </a:r>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dirty="0"/>
              <a:t>Edellyttää rohkeutta kohdata normaali elämä ja läheisyys sekä vahingollisten kokemusten merkitys omalle elämälle</a:t>
            </a:r>
          </a:p>
          <a:p>
            <a:pPr marL="533400" marR="0" lvl="0" indent="-457200" algn="l" rtl="0">
              <a:lnSpc>
                <a:spcPct val="100000"/>
              </a:lnSpc>
              <a:spcBef>
                <a:spcPts val="0"/>
              </a:spcBef>
              <a:buClr>
                <a:schemeClr val="accent1"/>
              </a:buClr>
              <a:buSzPct val="80000"/>
              <a:buFont typeface="Courier New" panose="02070309020205020404" pitchFamily="49" charset="0"/>
              <a:buChar char="o"/>
            </a:pPr>
            <a:r>
              <a:rPr lang="fi-FI" sz="3200" b="0" i="0" u="none" strike="noStrike" cap="none" dirty="0">
                <a:solidFill>
                  <a:schemeClr val="dk1"/>
                </a:solidFill>
                <a:latin typeface="Cabin"/>
                <a:ea typeface="Cabin"/>
                <a:cs typeface="Cabin"/>
                <a:sym typeface="Cabin"/>
              </a:rPr>
              <a:t>Menetysten ymmärtäminen ja hyväksyminen elämän mahdollisuuksien avautuessa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39913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37</a:t>
            </a:fld>
            <a:endParaRPr lang="fi-FI" sz="1200" b="0" i="0" u="none" strike="noStrike" cap="none">
              <a:solidFill>
                <a:srgbClr val="B3A787"/>
              </a:solidFill>
              <a:latin typeface="Cabin"/>
              <a:ea typeface="Cabin"/>
              <a:cs typeface="Cabin"/>
              <a:sym typeface="Cabin"/>
            </a:endParaRPr>
          </a:p>
        </p:txBody>
      </p:sp>
      <p:pic>
        <p:nvPicPr>
          <p:cNvPr id="3" name="Sisällön paikkamerkki 6">
            <a:extLst>
              <a:ext uri="{FF2B5EF4-FFF2-40B4-BE49-F238E27FC236}">
                <a16:creationId xmlns:a16="http://schemas.microsoft.com/office/drawing/2014/main" id="{97E6BF5B-07AF-39DB-1BE0-80D698AD4E12}"/>
              </a:ext>
            </a:extLst>
          </p:cNvPr>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1293646" y="274636"/>
            <a:ext cx="7157179" cy="6308727"/>
          </a:xfrm>
          <a:prstGeom prst="rect">
            <a:avLst/>
          </a:prstGeom>
          <a:noFill/>
          <a:ln>
            <a:noFill/>
          </a:ln>
        </p:spPr>
      </p:pic>
      <p:pic>
        <p:nvPicPr>
          <p:cNvPr id="4" name="Sisällön paikkamerkki 6">
            <a:extLst>
              <a:ext uri="{FF2B5EF4-FFF2-40B4-BE49-F238E27FC236}">
                <a16:creationId xmlns:a16="http://schemas.microsoft.com/office/drawing/2014/main" id="{471B68D3-A9ED-B27B-B183-CE964EA67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0981" y="27357"/>
            <a:ext cx="7757652" cy="6838016"/>
          </a:xfrm>
          <a:prstGeom prst="rect">
            <a:avLst/>
          </a:prstGeom>
          <a:noFill/>
          <a:ln>
            <a:noFill/>
          </a:ln>
        </p:spPr>
      </p:pic>
    </p:spTree>
    <p:extLst>
      <p:ext uri="{BB962C8B-B14F-4D97-AF65-F5344CB8AC3E}">
        <p14:creationId xmlns:p14="http://schemas.microsoft.com/office/powerpoint/2010/main" val="293291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7" y="-1"/>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38</a:t>
            </a:fld>
            <a:endParaRPr lang="fi-FI" sz="1200" b="0" i="0" u="none" strike="noStrike" cap="none">
              <a:solidFill>
                <a:srgbClr val="B3A787"/>
              </a:solidFill>
              <a:latin typeface="Cabin"/>
              <a:ea typeface="Cabin"/>
              <a:cs typeface="Cabin"/>
              <a:sym typeface="Cabin"/>
            </a:endParaRPr>
          </a:p>
        </p:txBody>
      </p:sp>
      <p:pic>
        <p:nvPicPr>
          <p:cNvPr id="5" name="Sisällön paikkamerkki 6" descr="Kuva, joka sisältää kohteen teksti">
            <a:extLst>
              <a:ext uri="{FF2B5EF4-FFF2-40B4-BE49-F238E27FC236}">
                <a16:creationId xmlns:a16="http://schemas.microsoft.com/office/drawing/2014/main" id="{E75F0567-94D9-5EDA-D08F-689ECC051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717" y="274637"/>
            <a:ext cx="7924131" cy="6480791"/>
          </a:xfrm>
          <a:prstGeom prst="rect">
            <a:avLst/>
          </a:prstGeom>
          <a:noFill/>
          <a:ln>
            <a:noFill/>
          </a:ln>
        </p:spPr>
      </p:pic>
    </p:spTree>
    <p:extLst>
      <p:ext uri="{BB962C8B-B14F-4D97-AF65-F5344CB8AC3E}">
        <p14:creationId xmlns:p14="http://schemas.microsoft.com/office/powerpoint/2010/main" val="2358408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39</a:t>
            </a:fld>
            <a:endParaRPr lang="fi-FI" sz="1200" b="0" i="0" u="none" strike="noStrike" cap="none">
              <a:solidFill>
                <a:srgbClr val="B3A787"/>
              </a:solidFill>
              <a:latin typeface="Cabin"/>
              <a:ea typeface="Cabin"/>
              <a:cs typeface="Cabin"/>
              <a:sym typeface="Cabin"/>
            </a:endParaRPr>
          </a:p>
        </p:txBody>
      </p:sp>
      <p:pic>
        <p:nvPicPr>
          <p:cNvPr id="3" name="Sisällön paikkamerkki 6" descr="Kuva, joka sisältää kohteen diagrammi, teksti">
            <a:extLst>
              <a:ext uri="{FF2B5EF4-FFF2-40B4-BE49-F238E27FC236}">
                <a16:creationId xmlns:a16="http://schemas.microsoft.com/office/drawing/2014/main" id="{EEB80AAE-74DC-ABBB-6D6B-1E2CD7EBB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297" y="58967"/>
            <a:ext cx="7595454" cy="6484707"/>
          </a:xfrm>
          <a:prstGeom prst="rect">
            <a:avLst/>
          </a:prstGeom>
          <a:noFill/>
          <a:ln>
            <a:noFill/>
          </a:ln>
        </p:spPr>
      </p:pic>
    </p:spTree>
    <p:extLst>
      <p:ext uri="{BB962C8B-B14F-4D97-AF65-F5344CB8AC3E}">
        <p14:creationId xmlns:p14="http://schemas.microsoft.com/office/powerpoint/2010/main" val="24436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Turvattomat kiintymyssuhdemallit</a:t>
            </a:r>
            <a:endParaRPr sz="4300" b="0" i="0" u="none" strike="noStrike" cap="none" dirty="0">
              <a:solidFill>
                <a:srgbClr val="562214"/>
              </a:solidFill>
              <a:latin typeface="Cabin"/>
              <a:ea typeface="Cabin"/>
              <a:cs typeface="Cabin"/>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645919" y="2305614"/>
            <a:ext cx="7498079" cy="3970318"/>
          </a:xfrm>
          <a:prstGeom prst="rect">
            <a:avLst/>
          </a:prstGeom>
          <a:noFill/>
        </p:spPr>
        <p:txBody>
          <a:bodyPr wrap="square" rtlCol="0">
            <a:spAutoFit/>
          </a:bodyPr>
          <a:lstStyle/>
          <a:p>
            <a:pPr marL="514350" indent="-514350">
              <a:buFont typeface="+mj-lt"/>
              <a:buAutoNum type="arabicPeriod"/>
            </a:pPr>
            <a:r>
              <a:rPr lang="fi-FI" sz="2800" dirty="0"/>
              <a:t>Välttelevä </a:t>
            </a:r>
          </a:p>
          <a:p>
            <a:pPr marL="514350" indent="-514350">
              <a:buFont typeface="+mj-lt"/>
              <a:buAutoNum type="arabicPeriod"/>
            </a:pPr>
            <a:endParaRPr lang="fi-FI" sz="2800" dirty="0"/>
          </a:p>
          <a:p>
            <a:pPr marL="514350" indent="-514350">
              <a:buFont typeface="+mj-lt"/>
              <a:buAutoNum type="arabicPeriod"/>
            </a:pPr>
            <a:r>
              <a:rPr lang="fi-FI" sz="2800" dirty="0"/>
              <a:t>Ristiriitaisen vastustava</a:t>
            </a:r>
          </a:p>
          <a:p>
            <a:pPr marL="514350" indent="-514350">
              <a:buFont typeface="+mj-lt"/>
              <a:buAutoNum type="arabicPeriod"/>
            </a:pPr>
            <a:endParaRPr lang="fi-FI" sz="2800" dirty="0"/>
          </a:p>
          <a:p>
            <a:pPr marL="514350" indent="-514350">
              <a:buFont typeface="+mj-lt"/>
              <a:buAutoNum type="arabicPeriod"/>
            </a:pPr>
            <a:r>
              <a:rPr lang="fi-FI" sz="2800" dirty="0"/>
              <a:t>Jäsentymätön</a:t>
            </a:r>
          </a:p>
          <a:p>
            <a:pPr marL="514350" indent="-514350">
              <a:buFont typeface="+mj-lt"/>
              <a:buAutoNum type="arabicPeriod"/>
            </a:pPr>
            <a:endParaRPr lang="fi-FI" sz="2800" dirty="0"/>
          </a:p>
          <a:p>
            <a:pPr marL="514350" indent="-514350">
              <a:buFont typeface="+mj-lt"/>
              <a:buAutoNum type="arabicPeriod"/>
            </a:pPr>
            <a:r>
              <a:rPr lang="fi-FI" sz="2800" dirty="0">
                <a:solidFill>
                  <a:schemeClr val="accent1">
                    <a:lumMod val="60000"/>
                    <a:lumOff val="40000"/>
                  </a:schemeClr>
                </a:solidFill>
              </a:rPr>
              <a:t>Reaktiivinen (kuvaa syntymätöntä kiintymystä, esim. Romanian lastenkoti-lapset) </a:t>
            </a:r>
          </a:p>
        </p:txBody>
      </p:sp>
      <p:sp>
        <p:nvSpPr>
          <p:cNvPr id="4" name="Dian numeron paikkamerkki 3">
            <a:extLst>
              <a:ext uri="{FF2B5EF4-FFF2-40B4-BE49-F238E27FC236}">
                <a16:creationId xmlns:a16="http://schemas.microsoft.com/office/drawing/2014/main" id="{646C7488-E8F0-5032-AC03-DC551B057B47}"/>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61016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40</a:t>
            </a:fld>
            <a:endParaRPr lang="fi-FI" sz="1200" b="0" i="0" u="none" strike="noStrike" cap="none">
              <a:solidFill>
                <a:srgbClr val="B3A787"/>
              </a:solidFill>
              <a:latin typeface="Cabin"/>
              <a:ea typeface="Cabin"/>
              <a:cs typeface="Cabin"/>
              <a:sym typeface="Cabin"/>
            </a:endParaRPr>
          </a:p>
        </p:txBody>
      </p:sp>
      <p:pic>
        <p:nvPicPr>
          <p:cNvPr id="4" name="Sisällön paikkamerkki 6" descr="Kuva, joka sisältää kohteen diagrammi">
            <a:extLst>
              <a:ext uri="{FF2B5EF4-FFF2-40B4-BE49-F238E27FC236}">
                <a16:creationId xmlns:a16="http://schemas.microsoft.com/office/drawing/2014/main" id="{12F06FBF-3A0A-C68F-5E98-322C9E79B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76200"/>
            <a:ext cx="7746063" cy="6781800"/>
          </a:xfrm>
          <a:prstGeom prst="rect">
            <a:avLst/>
          </a:prstGeom>
          <a:noFill/>
          <a:ln>
            <a:noFill/>
          </a:ln>
        </p:spPr>
      </p:pic>
    </p:spTree>
    <p:extLst>
      <p:ext uri="{BB962C8B-B14F-4D97-AF65-F5344CB8AC3E}">
        <p14:creationId xmlns:p14="http://schemas.microsoft.com/office/powerpoint/2010/main" val="1130130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41</a:t>
            </a:fld>
            <a:endParaRPr lang="fi-FI" sz="1200" b="0" i="0" u="none" strike="noStrike" cap="none">
              <a:solidFill>
                <a:srgbClr val="B3A787"/>
              </a:solidFill>
              <a:latin typeface="Cabin"/>
              <a:ea typeface="Cabin"/>
              <a:cs typeface="Cabin"/>
              <a:sym typeface="Cabin"/>
            </a:endParaRPr>
          </a:p>
        </p:txBody>
      </p:sp>
      <p:pic>
        <p:nvPicPr>
          <p:cNvPr id="4" name="Sisällön paikkamerkki 6" descr="Kuva, joka sisältää kohteen teksti">
            <a:extLst>
              <a:ext uri="{FF2B5EF4-FFF2-40B4-BE49-F238E27FC236}">
                <a16:creationId xmlns:a16="http://schemas.microsoft.com/office/drawing/2014/main" id="{AE6D8258-24B5-046F-040F-6837BB174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775" y="31230"/>
            <a:ext cx="7746063" cy="6826770"/>
          </a:xfrm>
          <a:prstGeom prst="rect">
            <a:avLst/>
          </a:prstGeom>
          <a:noFill/>
          <a:ln>
            <a:noFill/>
          </a:ln>
        </p:spPr>
      </p:pic>
    </p:spTree>
    <p:extLst>
      <p:ext uri="{BB962C8B-B14F-4D97-AF65-F5344CB8AC3E}">
        <p14:creationId xmlns:p14="http://schemas.microsoft.com/office/powerpoint/2010/main" val="4282079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Kiintymyssuhdetraumat</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07690" y="1858297"/>
            <a:ext cx="7625998" cy="4390102"/>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800" dirty="0"/>
              <a:t>Tarvitsevuuden kohtalot kasvuhistorian aikana </a:t>
            </a:r>
          </a:p>
          <a:p>
            <a:pPr>
              <a:buFont typeface="Wingdings" panose="05000000000000000000" pitchFamily="2" charset="2"/>
              <a:buChar char="§"/>
            </a:pPr>
            <a:r>
              <a:rPr lang="fi-FI" sz="2800" dirty="0"/>
              <a:t>Kiintymyssuhteiden perusluokitus: </a:t>
            </a:r>
          </a:p>
          <a:p>
            <a:pPr>
              <a:buFont typeface="Wingdings" panose="05000000000000000000" pitchFamily="2" charset="2"/>
              <a:buChar char="§"/>
            </a:pPr>
            <a:r>
              <a:rPr lang="fi-FI" sz="2800" dirty="0"/>
              <a:t>Turvallinen vs. turvaton </a:t>
            </a:r>
          </a:p>
          <a:p>
            <a:pPr>
              <a:buFont typeface="Wingdings" panose="05000000000000000000" pitchFamily="2" charset="2"/>
              <a:buChar char="§"/>
            </a:pPr>
            <a:r>
              <a:rPr lang="fi-FI" sz="2800" dirty="0"/>
              <a:t>Turvaton: ahdistunut/ambivalentti; välttelevä; </a:t>
            </a:r>
            <a:r>
              <a:rPr lang="fi-FI" sz="2800" dirty="0" err="1"/>
              <a:t>disorganisoitu</a:t>
            </a:r>
            <a:r>
              <a:rPr lang="fi-FI" sz="2800" dirty="0"/>
              <a:t> ”</a:t>
            </a:r>
            <a:r>
              <a:rPr lang="fi-FI" sz="2800" dirty="0" err="1"/>
              <a:t>Fear</a:t>
            </a:r>
            <a:r>
              <a:rPr lang="fi-FI" sz="2800" dirty="0"/>
              <a:t> </a:t>
            </a:r>
            <a:r>
              <a:rPr lang="fi-FI" sz="2800" dirty="0" err="1"/>
              <a:t>without</a:t>
            </a:r>
            <a:r>
              <a:rPr lang="fi-FI" sz="2800" dirty="0"/>
              <a:t> </a:t>
            </a:r>
            <a:r>
              <a:rPr lang="fi-FI" sz="2800" dirty="0" err="1"/>
              <a:t>resolution</a:t>
            </a:r>
            <a:r>
              <a:rPr lang="fi-FI" sz="2800" dirty="0"/>
              <a:t>” </a:t>
            </a:r>
          </a:p>
          <a:p>
            <a:pPr>
              <a:buFont typeface="Wingdings" panose="05000000000000000000" pitchFamily="2" charset="2"/>
              <a:buChar char="§"/>
            </a:pPr>
            <a:r>
              <a:rPr lang="fi-FI" sz="2800" dirty="0"/>
              <a:t>Ihmissuhteisiin orientoitumisen perusta, joka kuitenkin on muuttuva ja muokkautuva </a:t>
            </a:r>
          </a:p>
          <a:p>
            <a:pPr marL="533400" marR="0" lvl="0" indent="-457200" algn="l" rtl="0">
              <a:lnSpc>
                <a:spcPct val="100000"/>
              </a:lnSpc>
              <a:spcBef>
                <a:spcPts val="0"/>
              </a:spcBef>
              <a:buClr>
                <a:schemeClr val="accent1"/>
              </a:buClr>
              <a:buSzPct val="80000"/>
              <a:buFont typeface="Wingdings" panose="05000000000000000000" pitchFamily="2" charset="2"/>
              <a:buChar char="§"/>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endParaRPr lang="fi-FI" sz="1200" b="0" i="0" u="none" strike="noStrike" cap="none" dirty="0">
              <a:solidFill>
                <a:srgbClr val="B3A787"/>
              </a:solidFill>
              <a:latin typeface="Cabin"/>
              <a:ea typeface="Cabin"/>
              <a:cs typeface="Cabin"/>
              <a:sym typeface="Cabin"/>
            </a:endParaRP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42</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25234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Tunnistamisen vaikeus</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Vika on (aina) toisessa</a:t>
            </a:r>
          </a:p>
          <a:p>
            <a:pPr>
              <a:buFont typeface="Wingdings" panose="05000000000000000000" pitchFamily="2" charset="2"/>
              <a:buChar char="§"/>
            </a:pPr>
            <a:r>
              <a:rPr lang="fi-FI" dirty="0"/>
              <a:t>Syyttäminen ja syyllistäminen</a:t>
            </a:r>
          </a:p>
          <a:p>
            <a:pPr>
              <a:buFont typeface="Wingdings" panose="05000000000000000000" pitchFamily="2" charset="2"/>
              <a:buChar char="§"/>
            </a:pPr>
            <a:r>
              <a:rPr lang="fi-FI" dirty="0"/>
              <a:t>Uhriutuminen</a:t>
            </a:r>
          </a:p>
          <a:p>
            <a:pPr>
              <a:buFont typeface="Wingdings" panose="05000000000000000000" pitchFamily="2" charset="2"/>
              <a:buChar char="§"/>
            </a:pPr>
            <a:r>
              <a:rPr lang="fi-FI" dirty="0"/>
              <a:t>Liian läheltä on vaikea nähdä kokonaisuutta </a:t>
            </a:r>
          </a:p>
          <a:p>
            <a:pPr>
              <a:buFont typeface="Wingdings" panose="05000000000000000000" pitchFamily="2" charset="2"/>
              <a:buChar char="§"/>
            </a:pPr>
            <a:r>
              <a:rPr lang="fi-FI" dirty="0"/>
              <a:t>Liian kaukaa on mahdoton nähdä olennaista ja olla yhteydessä</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43</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446391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Epäsymmetrisyys</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Kolmio neliössä, neliö kolmiossa</a:t>
            </a:r>
          </a:p>
          <a:p>
            <a:pPr>
              <a:buFont typeface="Wingdings" panose="05000000000000000000" pitchFamily="2" charset="2"/>
              <a:buChar char="§"/>
            </a:pPr>
            <a:r>
              <a:rPr lang="fi-FI" dirty="0"/>
              <a:t>Itsensä tunnistamisen vaikeus </a:t>
            </a:r>
          </a:p>
          <a:p>
            <a:pPr>
              <a:buFont typeface="Wingdings" panose="05000000000000000000" pitchFamily="2" charset="2"/>
              <a:buChar char="§"/>
            </a:pPr>
            <a:r>
              <a:rPr lang="fi-FI" dirty="0"/>
              <a:t>Toisen jatkuva väärintunnistaminen</a:t>
            </a:r>
          </a:p>
          <a:p>
            <a:pPr>
              <a:buFont typeface="Wingdings" panose="05000000000000000000" pitchFamily="2" charset="2"/>
              <a:buChar char="§"/>
            </a:pPr>
            <a:r>
              <a:rPr lang="fi-FI" dirty="0"/>
              <a:t>Kohtaamattomuuden ja yhteydettömyyden sietämättömyys  </a:t>
            </a:r>
          </a:p>
          <a:p>
            <a:pPr>
              <a:buFont typeface="Wingdings" panose="05000000000000000000" pitchFamily="2" charset="2"/>
              <a:buChar char="§"/>
            </a:pPr>
            <a:r>
              <a:rPr lang="fi-FI" dirty="0"/>
              <a:t>Jumiutuminen ja saman vanhan toistaminen </a:t>
            </a:r>
          </a:p>
          <a:p>
            <a:pPr marL="533400" marR="0" lvl="0" indent="-457200" algn="l" rtl="0">
              <a:lnSpc>
                <a:spcPct val="100000"/>
              </a:lnSpc>
              <a:spcBef>
                <a:spcPts val="0"/>
              </a:spcBef>
              <a:buClr>
                <a:schemeClr val="accent1"/>
              </a:buClr>
              <a:buSzPct val="80000"/>
              <a:buFont typeface="Wingdings" panose="05000000000000000000" pitchFamily="2" charset="2"/>
              <a:buChar char="§"/>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44</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4233741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Rauhoittumisen vaikeus</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Sisäinen turbulenssi ja turvattomuus</a:t>
            </a:r>
          </a:p>
          <a:p>
            <a:pPr>
              <a:buFont typeface="Wingdings" panose="05000000000000000000" pitchFamily="2" charset="2"/>
              <a:buChar char="§"/>
            </a:pPr>
            <a:r>
              <a:rPr lang="fi-FI" dirty="0"/>
              <a:t>Kuka kontrolloi ja mitä </a:t>
            </a:r>
          </a:p>
          <a:p>
            <a:pPr>
              <a:buFont typeface="Wingdings" panose="05000000000000000000" pitchFamily="2" charset="2"/>
              <a:buChar char="§"/>
            </a:pPr>
            <a:r>
              <a:rPr lang="fi-FI" dirty="0"/>
              <a:t>Turvautuminen ja turvan hakeminen </a:t>
            </a:r>
          </a:p>
          <a:p>
            <a:pPr>
              <a:buFont typeface="Wingdings" panose="05000000000000000000" pitchFamily="2" charset="2"/>
              <a:buChar char="§"/>
            </a:pPr>
            <a:r>
              <a:rPr lang="fi-FI" dirty="0"/>
              <a:t>Turvan antaminen ja turvana oleminen </a:t>
            </a:r>
          </a:p>
          <a:p>
            <a:pPr>
              <a:buFont typeface="Wingdings" panose="05000000000000000000" pitchFamily="2" charset="2"/>
              <a:buChar char="§"/>
            </a:pPr>
            <a:r>
              <a:rPr lang="fi-FI" dirty="0"/>
              <a:t>Kuulluksi tulemisen ja kuulemisen vaikeus   </a:t>
            </a:r>
          </a:p>
          <a:p>
            <a:pPr>
              <a:buFont typeface="Wingdings" panose="05000000000000000000" pitchFamily="2" charset="2"/>
              <a:buChar char="§"/>
            </a:pPr>
            <a:r>
              <a:rPr lang="fi-FI" dirty="0"/>
              <a:t>Ylivirittyminen ja alivirittyminen </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45</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787388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Häpeän dynamiikka</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Sisäiset panokset kasvaa </a:t>
            </a:r>
          </a:p>
          <a:p>
            <a:pPr>
              <a:buFont typeface="Wingdings" panose="05000000000000000000" pitchFamily="2" charset="2"/>
              <a:buChar char="§"/>
            </a:pPr>
            <a:r>
              <a:rPr lang="fi-FI" dirty="0" err="1"/>
              <a:t>Agressio</a:t>
            </a:r>
            <a:endParaRPr lang="fi-FI" dirty="0"/>
          </a:p>
          <a:p>
            <a:pPr>
              <a:buFont typeface="Wingdings" panose="05000000000000000000" pitchFamily="2" charset="2"/>
              <a:buChar char="§"/>
            </a:pPr>
            <a:r>
              <a:rPr lang="fi-FI" dirty="0"/>
              <a:t>Avoimuuden ja haavoittumisen pelko </a:t>
            </a:r>
          </a:p>
          <a:p>
            <a:pPr>
              <a:buFont typeface="Wingdings" panose="05000000000000000000" pitchFamily="2" charset="2"/>
              <a:buChar char="§"/>
            </a:pPr>
            <a:r>
              <a:rPr lang="fi-FI" dirty="0"/>
              <a:t>Turvattomuus ja hylätyksi tulemisen pelko </a:t>
            </a:r>
          </a:p>
          <a:p>
            <a:pPr>
              <a:buFont typeface="Wingdings" panose="05000000000000000000" pitchFamily="2" charset="2"/>
              <a:buChar char="§"/>
            </a:pPr>
            <a:r>
              <a:rPr lang="fi-FI" dirty="0"/>
              <a:t>Tunteista irti leikkaantuminen</a:t>
            </a:r>
          </a:p>
          <a:p>
            <a:pPr>
              <a:buFont typeface="Wingdings" panose="05000000000000000000" pitchFamily="2" charset="2"/>
              <a:buChar char="§"/>
            </a:pPr>
            <a:r>
              <a:rPr lang="fi-FI" dirty="0"/>
              <a:t>Yksinäisyyden ja tyhjyyden tunteet</a:t>
            </a:r>
          </a:p>
          <a:p>
            <a:pPr>
              <a:buFont typeface="Wingdings" panose="05000000000000000000" pitchFamily="2" charset="2"/>
              <a:buChar char="§"/>
            </a:pPr>
            <a:r>
              <a:rPr lang="fi-FI" dirty="0"/>
              <a:t>Loukatuksi tulemisen ja loukkaamisen vääjäämättömyys </a:t>
            </a:r>
          </a:p>
          <a:p>
            <a:pPr marL="533400" marR="0" lvl="0" indent="-457200" algn="l" rtl="0">
              <a:lnSpc>
                <a:spcPct val="100000"/>
              </a:lnSpc>
              <a:spcBef>
                <a:spcPts val="0"/>
              </a:spcBef>
              <a:buClr>
                <a:schemeClr val="accent1"/>
              </a:buClr>
              <a:buSzPct val="80000"/>
              <a:buFont typeface="Wingdings" panose="05000000000000000000" pitchFamily="2" charset="2"/>
              <a:buChar char="§"/>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067515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Sietämisen vaikeudesta</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Pettymykset ovat väistämättömiä </a:t>
            </a:r>
          </a:p>
          <a:p>
            <a:pPr>
              <a:buFont typeface="Wingdings" panose="05000000000000000000" pitchFamily="2" charset="2"/>
              <a:buChar char="§"/>
            </a:pPr>
            <a:r>
              <a:rPr lang="fi-FI" dirty="0"/>
              <a:t>Pettymyksien viesti</a:t>
            </a:r>
          </a:p>
          <a:p>
            <a:pPr>
              <a:buFont typeface="Wingdings" panose="05000000000000000000" pitchFamily="2" charset="2"/>
              <a:buChar char="§"/>
            </a:pPr>
            <a:r>
              <a:rPr lang="fi-FI" dirty="0"/>
              <a:t>Pettymykset syventää toisen ja itsen tuntemista </a:t>
            </a:r>
          </a:p>
          <a:p>
            <a:pPr>
              <a:buFont typeface="Wingdings" panose="05000000000000000000" pitchFamily="2" charset="2"/>
              <a:buChar char="§"/>
            </a:pPr>
            <a:r>
              <a:rPr lang="fi-FI" dirty="0"/>
              <a:t>Pettymyksien suo vai lintuperspektiivi</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47</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751879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Muutoksesta</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Muutos tapahtuu (usein) hitaasti </a:t>
            </a:r>
          </a:p>
          <a:p>
            <a:pPr>
              <a:buFont typeface="Wingdings" panose="05000000000000000000" pitchFamily="2" charset="2"/>
              <a:buChar char="§"/>
            </a:pPr>
            <a:r>
              <a:rPr lang="fi-FI" dirty="0"/>
              <a:t>Muutos on mahdollista </a:t>
            </a:r>
          </a:p>
          <a:p>
            <a:pPr>
              <a:buFont typeface="Wingdings" panose="05000000000000000000" pitchFamily="2" charset="2"/>
              <a:buChar char="§"/>
            </a:pPr>
            <a:r>
              <a:rPr lang="fi-FI" dirty="0"/>
              <a:t>Muutos edellyttää sitoutumista </a:t>
            </a:r>
          </a:p>
          <a:p>
            <a:pPr>
              <a:buFont typeface="Wingdings" panose="05000000000000000000" pitchFamily="2" charset="2"/>
              <a:buChar char="§"/>
            </a:pPr>
            <a:r>
              <a:rPr lang="fi-FI" dirty="0"/>
              <a:t>Muutoksella on rajansa </a:t>
            </a:r>
          </a:p>
          <a:p>
            <a:pPr>
              <a:buFont typeface="Wingdings" panose="05000000000000000000" pitchFamily="2" charset="2"/>
              <a:buChar char="§"/>
            </a:pPr>
            <a:r>
              <a:rPr lang="fi-FI" dirty="0"/>
              <a:t>Inhimillinen on epätäydellistä </a:t>
            </a:r>
          </a:p>
          <a:p>
            <a:pPr>
              <a:buFont typeface="Wingdings" panose="05000000000000000000" pitchFamily="2" charset="2"/>
              <a:buChar char="§"/>
            </a:pPr>
            <a:r>
              <a:rPr lang="fi-FI" dirty="0"/>
              <a:t>Pieni (muutos) on suurta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48</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265472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Kasvun moottorit</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Kasvun lähikehityksen vyöhykkeelle astuminen – alttiiksi asettuminen ja rohkeus </a:t>
            </a:r>
          </a:p>
          <a:p>
            <a:pPr>
              <a:buFont typeface="Wingdings" panose="05000000000000000000" pitchFamily="2" charset="2"/>
              <a:buChar char="§"/>
            </a:pPr>
            <a:r>
              <a:rPr lang="fi-FI" dirty="0"/>
              <a:t>Itsensä ja toisen hyväksyminen</a:t>
            </a:r>
          </a:p>
          <a:p>
            <a:pPr>
              <a:buFont typeface="Wingdings" panose="05000000000000000000" pitchFamily="2" charset="2"/>
              <a:buChar char="§"/>
            </a:pPr>
            <a:r>
              <a:rPr lang="fi-FI" dirty="0"/>
              <a:t>Anteeksiantaminen ja -saaminen</a:t>
            </a:r>
          </a:p>
          <a:p>
            <a:pPr>
              <a:buFont typeface="Wingdings" panose="05000000000000000000" pitchFamily="2" charset="2"/>
              <a:buChar char="§"/>
            </a:pPr>
            <a:r>
              <a:rPr lang="fi-FI" dirty="0"/>
              <a:t>Lämpö, empatia ja rakkaus </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49</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411718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lvl="0">
              <a:buSzPct val="25000"/>
            </a:pPr>
            <a:r>
              <a:rPr lang="fi-FI" sz="3600" dirty="0">
                <a:latin typeface="+mn-lt"/>
              </a:rPr>
              <a:t>Kiintymystyyli ja trauman </a:t>
            </a:r>
            <a:r>
              <a:rPr lang="fi-FI" sz="3600" dirty="0" err="1">
                <a:latin typeface="+mn-lt"/>
              </a:rPr>
              <a:t>kognitiivis</a:t>
            </a:r>
            <a:r>
              <a:rPr lang="fi-FI" sz="3600" dirty="0">
                <a:latin typeface="+mn-lt"/>
              </a:rPr>
              <a:t>-emotionaalinen prosessointi</a:t>
            </a:r>
            <a:endParaRPr sz="3600" i="0" u="none" strike="noStrike" cap="none" dirty="0">
              <a:solidFill>
                <a:srgbClr val="562214"/>
              </a:solidFill>
              <a:latin typeface="+mn-lt"/>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8" y="1692274"/>
            <a:ext cx="7708391" cy="3724096"/>
          </a:xfrm>
          <a:prstGeom prst="rect">
            <a:avLst/>
          </a:prstGeom>
          <a:noFill/>
        </p:spPr>
        <p:txBody>
          <a:bodyPr wrap="square" rtlCol="0">
            <a:spAutoFit/>
          </a:bodyPr>
          <a:lstStyle/>
          <a:p>
            <a:r>
              <a:rPr lang="fi-FI" sz="2400" b="1" dirty="0">
                <a:solidFill>
                  <a:schemeClr val="accent4">
                    <a:lumMod val="50000"/>
                  </a:schemeClr>
                </a:solidFill>
              </a:rPr>
              <a:t>Turvallinen</a:t>
            </a:r>
          </a:p>
          <a:p>
            <a:endParaRPr lang="fi-FI" sz="2400" dirty="0">
              <a:solidFill>
                <a:schemeClr val="accent4">
                  <a:lumMod val="50000"/>
                </a:schemeClr>
              </a:solidFill>
            </a:endParaRPr>
          </a:p>
          <a:p>
            <a:r>
              <a:rPr lang="fi-FI" sz="2400" dirty="0">
                <a:solidFill>
                  <a:schemeClr val="accent4">
                    <a:lumMod val="50000"/>
                  </a:schemeClr>
                </a:solidFill>
              </a:rPr>
              <a:t>Pääsy tietoisiin ja automatisoituneisiin    tunteisiin ja ajatuksiin: eheytyminen on mahdollista </a:t>
            </a:r>
          </a:p>
          <a:p>
            <a:endParaRPr lang="fi-FI" sz="2400" dirty="0">
              <a:solidFill>
                <a:schemeClr val="accent4">
                  <a:lumMod val="50000"/>
                </a:schemeClr>
              </a:solidFill>
            </a:endParaRPr>
          </a:p>
          <a:p>
            <a:r>
              <a:rPr lang="fi-FI" sz="2400" dirty="0">
                <a:solidFill>
                  <a:schemeClr val="accent4">
                    <a:lumMod val="50000"/>
                  </a:schemeClr>
                </a:solidFill>
              </a:rPr>
              <a:t>Pääsy sekä kielteisiin että myönteisiin tunteisiin</a:t>
            </a:r>
          </a:p>
          <a:p>
            <a:endParaRPr lang="fi-FI" sz="2400" dirty="0">
              <a:solidFill>
                <a:schemeClr val="accent4">
                  <a:lumMod val="50000"/>
                </a:schemeClr>
              </a:solidFill>
            </a:endParaRPr>
          </a:p>
          <a:p>
            <a:r>
              <a:rPr lang="fi-FI" sz="2400" dirty="0">
                <a:solidFill>
                  <a:schemeClr val="accent4">
                    <a:lumMod val="50000"/>
                  </a:schemeClr>
                </a:solidFill>
              </a:rPr>
              <a:t>Pääsy sekä episodiseen että semanttiseen muistiin: eheytyminen/koherenssi</a:t>
            </a:r>
          </a:p>
          <a:p>
            <a:endParaRPr lang="fi-FI" sz="2000" dirty="0">
              <a:solidFill>
                <a:schemeClr val="accent4">
                  <a:lumMod val="50000"/>
                </a:schemeClr>
              </a:solidFill>
            </a:endParaRPr>
          </a:p>
        </p:txBody>
      </p:sp>
      <p:sp>
        <p:nvSpPr>
          <p:cNvPr id="4" name="Dian numeron paikkamerkki 3">
            <a:extLst>
              <a:ext uri="{FF2B5EF4-FFF2-40B4-BE49-F238E27FC236}">
                <a16:creationId xmlns:a16="http://schemas.microsoft.com/office/drawing/2014/main" id="{40760D77-3345-D746-BECC-F934D984B6FF}"/>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277280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Kasvun suunnat</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Riittävä erillisyys ja itsenäisyys </a:t>
            </a:r>
          </a:p>
          <a:p>
            <a:pPr>
              <a:buFont typeface="Wingdings" panose="05000000000000000000" pitchFamily="2" charset="2"/>
              <a:buChar char="§"/>
            </a:pPr>
            <a:r>
              <a:rPr lang="fi-FI" dirty="0"/>
              <a:t>Riittävä yhteys ja läheisyys </a:t>
            </a:r>
          </a:p>
          <a:p>
            <a:pPr>
              <a:buFont typeface="Wingdings" panose="05000000000000000000" pitchFamily="2" charset="2"/>
              <a:buChar char="§"/>
            </a:pPr>
            <a:r>
              <a:rPr lang="fi-FI" dirty="0"/>
              <a:t>Vastuun ottaminen itsestä, omista tunteista ja reaktioista </a:t>
            </a:r>
          </a:p>
          <a:p>
            <a:pPr>
              <a:buFont typeface="Wingdings" panose="05000000000000000000" pitchFamily="2" charset="2"/>
              <a:buChar char="§"/>
            </a:pPr>
            <a:r>
              <a:rPr lang="fi-FI" dirty="0"/>
              <a:t>Vastuun ottaminen toisesta </a:t>
            </a:r>
          </a:p>
          <a:p>
            <a:pPr>
              <a:buFont typeface="Wingdings" panose="05000000000000000000" pitchFamily="2" charset="2"/>
              <a:buChar char="§"/>
            </a:pPr>
            <a:r>
              <a:rPr lang="fi-FI" dirty="0"/>
              <a:t>Koherenssin tunne – ymmärrettävyys, merkityksellisyys, mielekkyys</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50</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58637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Apu pariterapiasta</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Puolisoiden sisäisten maailmojen ja niiden keskinäisen riippuvuuden käsittely</a:t>
            </a:r>
          </a:p>
          <a:p>
            <a:pPr>
              <a:buFont typeface="Wingdings" panose="05000000000000000000" pitchFamily="2" charset="2"/>
              <a:buChar char="§"/>
            </a:pPr>
            <a:r>
              <a:rPr lang="fi-FI" dirty="0"/>
              <a:t>Puolisoiden keskinäisen vuorovaikutuksen puutteiden helpottaminen</a:t>
            </a:r>
          </a:p>
          <a:p>
            <a:pPr>
              <a:buFont typeface="Wingdings" panose="05000000000000000000" pitchFamily="2" charset="2"/>
              <a:buChar char="§"/>
            </a:pPr>
            <a:r>
              <a:rPr lang="fi-FI" dirty="0"/>
              <a:t>Huonosti toimivien vuorovaikutusmallien käsittely</a:t>
            </a:r>
          </a:p>
          <a:p>
            <a:pPr marL="533400" marR="0" lvl="0" indent="-457200" algn="l" rtl="0">
              <a:lnSpc>
                <a:spcPct val="100000"/>
              </a:lnSpc>
              <a:spcBef>
                <a:spcPts val="0"/>
              </a:spcBef>
              <a:buClr>
                <a:schemeClr val="accent1"/>
              </a:buClr>
              <a:buSzPct val="80000"/>
              <a:buFont typeface="Wingdings" panose="05000000000000000000" pitchFamily="2" charset="2"/>
              <a:buChar char="§"/>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51</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681330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4300" b="0" i="0" u="none" strike="noStrike" cap="none" dirty="0">
                <a:solidFill>
                  <a:srgbClr val="562214"/>
                </a:solidFill>
                <a:latin typeface="Cabin"/>
                <a:ea typeface="Cabin"/>
                <a:cs typeface="Cabin"/>
                <a:sym typeface="Cabin"/>
              </a:rPr>
              <a:t>Apu pariterapiasta</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r>
              <a:rPr lang="fi-FI" dirty="0"/>
              <a:t>Pyrkimys auttaa puolisoita tutkimaan ja hallitsemaan paremmin tunne-kokemuksiaan kiintymyssuhde- ja traumaymmärryksen näkökulmasta</a:t>
            </a:r>
          </a:p>
          <a:p>
            <a:r>
              <a:rPr lang="fi-FI" dirty="0"/>
              <a:t>Puolisoiden uuden ja aiempaa paremman toimijaposition löytäminen itseen, toisiin ja ongelmiin, mikä edellyttää kykyä itsereflektioon</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52</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142456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200" b="1" dirty="0"/>
              <a:t>Pariterapian </a:t>
            </a:r>
            <a:r>
              <a:rPr lang="fi-FI" sz="3200" b="1" dirty="0" err="1"/>
              <a:t>common</a:t>
            </a:r>
            <a:r>
              <a:rPr lang="fi-FI" sz="3200" b="1" dirty="0"/>
              <a:t> </a:t>
            </a:r>
            <a:r>
              <a:rPr lang="fi-FI" sz="3200" b="1" dirty="0" err="1"/>
              <a:t>factor</a:t>
            </a:r>
            <a:r>
              <a:rPr lang="fi-FI" sz="3200" b="1" dirty="0"/>
              <a:t> 1. </a:t>
            </a:r>
            <a:br>
              <a:rPr lang="fi-FI" sz="3200" b="1" dirty="0"/>
            </a:br>
            <a:r>
              <a:rPr lang="fi-FI" sz="3200" b="1" dirty="0"/>
              <a:t>Ongelmien kuvaaminen suhteisiin liittyvillä käsitteillä</a:t>
            </a:r>
            <a:endParaRPr sz="3200" b="1"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533400" indent="-457200">
              <a:spcBef>
                <a:spcPts val="0"/>
              </a:spcBef>
              <a:buFont typeface="Courier New" panose="02070309020205020404" pitchFamily="49" charset="0"/>
              <a:buChar char="o"/>
            </a:pPr>
            <a:endParaRPr lang="fi-FI" dirty="0"/>
          </a:p>
          <a:p>
            <a:pPr marL="533400" indent="-457200">
              <a:spcBef>
                <a:spcPts val="0"/>
              </a:spcBef>
              <a:buFont typeface="Wingdings" panose="05000000000000000000" pitchFamily="2" charset="2"/>
              <a:buChar char="§"/>
            </a:pPr>
            <a:r>
              <a:rPr lang="fi-FI" dirty="0"/>
              <a:t>Kummankin puolison rohkaiseminen ottamaan omaa vastuuta vuoro-vaikutuksen kehässä.  Puolisoiden auttaminen ”metapositioon”, josta he voivat katsella itseään ulkopuolelta ja sen myötä kokea itsensä ja toisensa uudella tavalla </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53</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492538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200" b="1" dirty="0" err="1"/>
              <a:t>Common</a:t>
            </a:r>
            <a:r>
              <a:rPr lang="fi-FI" sz="3200" b="1" dirty="0"/>
              <a:t> </a:t>
            </a:r>
            <a:r>
              <a:rPr lang="fi-FI" sz="3200" b="1" dirty="0" err="1"/>
              <a:t>factor</a:t>
            </a:r>
            <a:r>
              <a:rPr lang="fi-FI" sz="3200" b="1" dirty="0"/>
              <a:t> 2. ”Häiriintyneiden” ja toimimattomien  suhdemallien katkaiseminen</a:t>
            </a:r>
            <a:endParaRPr sz="3200" b="1"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818968"/>
            <a:ext cx="7498080" cy="4429432"/>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800" dirty="0"/>
              <a:t>Puolisot lopettavat toistensa kontrolloimisen</a:t>
            </a:r>
          </a:p>
          <a:p>
            <a:pPr>
              <a:buFont typeface="Wingdings" panose="05000000000000000000" pitchFamily="2" charset="2"/>
              <a:buChar char="§"/>
            </a:pPr>
            <a:r>
              <a:rPr lang="fi-FI" sz="2800" dirty="0"/>
              <a:t>Puolisot oppivat hedelmällisen tavan kommunikoida ratkaisemattomista ongelmista sen sijaan, että yrittävät päästä niistä eroon (huomatessaan sen olevan mahdotonta tai löytäessään edestään taas uuden ratkaistavan ongelman) </a:t>
            </a:r>
          </a:p>
          <a:p>
            <a:pPr>
              <a:buFont typeface="Wingdings" panose="05000000000000000000" pitchFamily="2" charset="2"/>
              <a:buChar char="§"/>
            </a:pPr>
            <a:r>
              <a:rPr lang="fi-FI" sz="2800" dirty="0"/>
              <a:t>Kyky kuulla puolison näkökulma ilman, että alkaa puolustella itseään tai syyttää toista</a:t>
            </a:r>
          </a:p>
          <a:p>
            <a:pPr>
              <a:buFont typeface="Wingdings" panose="05000000000000000000" pitchFamily="2" charset="2"/>
              <a:buChar char="§"/>
            </a:pPr>
            <a:r>
              <a:rPr lang="fi-FI" sz="2800" dirty="0"/>
              <a:t>Prosessin hidastaminen</a:t>
            </a:r>
            <a:endParaRPr sz="28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54</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810784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b="1" dirty="0" err="1"/>
              <a:t>Common</a:t>
            </a:r>
            <a:r>
              <a:rPr lang="fi-FI" sz="3600" b="1" dirty="0"/>
              <a:t> </a:t>
            </a:r>
            <a:r>
              <a:rPr lang="fi-FI" sz="3600" b="1" dirty="0" err="1"/>
              <a:t>factor</a:t>
            </a:r>
            <a:r>
              <a:rPr lang="fi-FI" sz="3600" b="1" dirty="0"/>
              <a:t> 3. Hoitosysteemin laajentaminen </a:t>
            </a:r>
            <a:endParaRPr sz="3600" b="1"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800" dirty="0"/>
              <a:t>Terapeutti oppii tietämään enemmän puolison systeemistä.</a:t>
            </a:r>
          </a:p>
          <a:p>
            <a:pPr>
              <a:buFont typeface="Wingdings" panose="05000000000000000000" pitchFamily="2" charset="2"/>
              <a:buChar char="§"/>
            </a:pPr>
            <a:r>
              <a:rPr lang="fi-FI" sz="2800" dirty="0"/>
              <a:t> Laajempi, vakaampi ja empaattisempi ”tarkkaileva ego”: lisääntyvä yhteinen ymmärrys tilanteesta.</a:t>
            </a:r>
          </a:p>
          <a:p>
            <a:pPr>
              <a:buFont typeface="Wingdings" panose="05000000000000000000" pitchFamily="2" charset="2"/>
              <a:buChar char="§"/>
            </a:pPr>
            <a:r>
              <a:rPr lang="fi-FI" sz="2800" dirty="0"/>
              <a:t> Isojen läpimurtojen suurempi vaikutus niiden tapahtuessa keskeisten henkilöiden ollessa läsnä.</a:t>
            </a:r>
          </a:p>
          <a:p>
            <a:pPr>
              <a:buFont typeface="Wingdings" panose="05000000000000000000" pitchFamily="2" charset="2"/>
              <a:buChar char="§"/>
            </a:pPr>
            <a:r>
              <a:rPr lang="fi-FI" sz="2800" dirty="0"/>
              <a:t>Totuudenmukaisempi ymmärrys ongelmia ylläpitävästä vuorovaikutussysteemistä</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55</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225906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1643" y="-1"/>
            <a:ext cx="8018297" cy="6858001"/>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200" b="1" dirty="0" err="1"/>
              <a:t>Common</a:t>
            </a:r>
            <a:r>
              <a:rPr lang="fi-FI" sz="3200" b="1" dirty="0"/>
              <a:t> </a:t>
            </a:r>
            <a:r>
              <a:rPr lang="fi-FI" sz="3200" b="1" dirty="0" err="1"/>
              <a:t>factor</a:t>
            </a:r>
            <a:r>
              <a:rPr lang="fi-FI" sz="3200" b="1" dirty="0"/>
              <a:t> 4. Terapeuttisen yhteistyösuhteen laajentaminen</a:t>
            </a:r>
            <a:endParaRPr sz="3200" b="1"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573160" y="1828800"/>
            <a:ext cx="7360527" cy="4419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dirty="0"/>
              <a:t>Puolison tai puolisoiden tai asiakkaiden sosiaalisen verkoston huomioiminen vahvistaa yhteistyösuhdetta ja lisää yhteistyömahdollisuuksia. </a:t>
            </a:r>
          </a:p>
          <a:p>
            <a:pPr>
              <a:buFont typeface="Wingdings" panose="05000000000000000000" pitchFamily="2" charset="2"/>
              <a:buChar char="§"/>
            </a:pPr>
            <a:r>
              <a:rPr lang="fi-FI" dirty="0"/>
              <a:t>Tasapuolinen allianssi kummankin puolison kanssa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512250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238865" y="76200"/>
            <a:ext cx="7694823" cy="1341437"/>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dirty="0" err="1"/>
              <a:t>Resilienssi</a:t>
            </a:r>
            <a:r>
              <a:rPr lang="fi-FI" dirty="0"/>
              <a:t> parisuhteessa </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238865" y="1111045"/>
            <a:ext cx="7694823" cy="5137355"/>
          </a:xfrm>
          <a:prstGeom prst="rect">
            <a:avLst/>
          </a:prstGeom>
          <a:noFill/>
          <a:ln>
            <a:noFill/>
          </a:ln>
        </p:spPr>
        <p:txBody>
          <a:bodyPr lIns="91425" tIns="45700" rIns="91425" bIns="45700" anchor="t" anchorCtr="0">
            <a:noAutofit/>
          </a:bodyPr>
          <a:lstStyle/>
          <a:p>
            <a:pPr marL="539496" indent="-457200">
              <a:buFont typeface="Wingdings" panose="05000000000000000000" pitchFamily="2" charset="2"/>
              <a:buChar char="§"/>
            </a:pPr>
            <a:r>
              <a:rPr lang="fi-FI" sz="2800" dirty="0"/>
              <a:t>Puolisot ovat tietoisia siitä, että kukaan ei ole immuuni kärsimykselle, vastoinkäymisille </a:t>
            </a:r>
          </a:p>
          <a:p>
            <a:pPr marL="539496" indent="-457200">
              <a:buFont typeface="Wingdings" panose="05000000000000000000" pitchFamily="2" charset="2"/>
              <a:buChar char="§"/>
            </a:pPr>
            <a:r>
              <a:rPr lang="fi-FI" sz="2800" dirty="0"/>
              <a:t>Kaksi vaihtoehtoa vastoinkäymisen kohdatessa: antaa periksi tai selviytyä voittajana hallussa olevia keinoja käyttäen </a:t>
            </a:r>
          </a:p>
          <a:p>
            <a:pPr marL="539496" indent="-457200">
              <a:buFont typeface="Wingdings" panose="05000000000000000000" pitchFamily="2" charset="2"/>
              <a:buChar char="§"/>
            </a:pPr>
            <a:r>
              <a:rPr lang="fi-FI" sz="2800" dirty="0"/>
              <a:t>Elämän vaikeuksien kohtaaminen kasvotusten vs. elämän pelkääminen </a:t>
            </a:r>
          </a:p>
          <a:p>
            <a:pPr marL="539496" indent="-457200">
              <a:buFont typeface="Wingdings" panose="05000000000000000000" pitchFamily="2" charset="2"/>
              <a:buChar char="§"/>
            </a:pPr>
            <a:r>
              <a:rPr lang="fi-FI" sz="2800" dirty="0"/>
              <a:t>Sitkeys: taipuvuutta ja palautuvuutta, myötätuntoa</a:t>
            </a:r>
          </a:p>
          <a:p>
            <a:pPr marL="539496" indent="-457200">
              <a:buFont typeface="Wingdings" panose="05000000000000000000" pitchFamily="2" charset="2"/>
              <a:buChar char="§"/>
            </a:pPr>
            <a:r>
              <a:rPr lang="fi-FI" sz="2800" dirty="0"/>
              <a:t>Eksistentiaalinen dynamiikka: itsensä kasvattaminen</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57</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112519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111643" y="-98323"/>
            <a:ext cx="7822045" cy="113071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dirty="0"/>
              <a:t>Parisuhteen </a:t>
            </a:r>
            <a:r>
              <a:rPr lang="fi-FI" dirty="0" err="1"/>
              <a:t>resilienssi</a:t>
            </a:r>
            <a:r>
              <a:rPr lang="fi-FI" dirty="0"/>
              <a:t> </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27355" y="1032387"/>
            <a:ext cx="7606333" cy="5216013"/>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dirty="0"/>
              <a:t>Parisuhteen </a:t>
            </a:r>
            <a:r>
              <a:rPr lang="fi-FI" sz="2400" dirty="0" err="1"/>
              <a:t>resilienssi</a:t>
            </a:r>
            <a:r>
              <a:rPr lang="fi-FI" sz="2400" dirty="0"/>
              <a:t> vahvistaa parisuhteen hyvinvointia, tyytyväisyyttä</a:t>
            </a:r>
          </a:p>
          <a:p>
            <a:pPr>
              <a:buFont typeface="Wingdings" panose="05000000000000000000" pitchFamily="2" charset="2"/>
              <a:buChar char="§"/>
            </a:pPr>
            <a:r>
              <a:rPr lang="fi-FI" sz="2400" dirty="0"/>
              <a:t>Lisää (pro)aktiivisuutta  </a:t>
            </a:r>
          </a:p>
          <a:p>
            <a:pPr>
              <a:buFont typeface="Wingdings" panose="05000000000000000000" pitchFamily="2" charset="2"/>
              <a:buChar char="§"/>
            </a:pPr>
            <a:r>
              <a:rPr lang="fi-FI" sz="2400" dirty="0"/>
              <a:t>Ylläpitää myönteistä perusasennetta </a:t>
            </a:r>
          </a:p>
          <a:p>
            <a:pPr>
              <a:buFont typeface="Wingdings" panose="05000000000000000000" pitchFamily="2" charset="2"/>
              <a:buChar char="§"/>
            </a:pPr>
            <a:r>
              <a:rPr lang="fi-FI" sz="2400" dirty="0"/>
              <a:t>Vahvistaa kykyä sietää kohtuullisessa määrin epävarmuutta ja vastoinkäymisiä  </a:t>
            </a:r>
          </a:p>
          <a:p>
            <a:pPr>
              <a:buFont typeface="Wingdings" panose="05000000000000000000" pitchFamily="2" charset="2"/>
              <a:buChar char="§"/>
            </a:pPr>
            <a:r>
              <a:rPr lang="fi-FI" sz="2400" dirty="0"/>
              <a:t>Suuntaa itsensä ja toisen hyväksymiseen puutteineen ja vahvuuksineen  </a:t>
            </a:r>
          </a:p>
          <a:p>
            <a:pPr>
              <a:buFont typeface="Wingdings" panose="05000000000000000000" pitchFamily="2" charset="2"/>
              <a:buChar char="§"/>
            </a:pPr>
            <a:r>
              <a:rPr lang="fi-FI" sz="2400" dirty="0"/>
              <a:t>Luo onnellisuuden, mielihyvän ja kiitollisuuden tunteita</a:t>
            </a:r>
          </a:p>
          <a:p>
            <a:pPr>
              <a:buFont typeface="Wingdings" panose="05000000000000000000" pitchFamily="2" charset="2"/>
              <a:buChar char="§"/>
            </a:pPr>
            <a:r>
              <a:rPr lang="fi-FI" sz="2400" dirty="0"/>
              <a:t>Luo merkityksellisyyden ja tarkoituksen tunteita</a:t>
            </a:r>
          </a:p>
          <a:p>
            <a:pPr>
              <a:buFont typeface="Wingdings" panose="05000000000000000000" pitchFamily="2" charset="2"/>
              <a:buChar char="§"/>
            </a:pPr>
            <a:r>
              <a:rPr lang="fi-FI" sz="2400" dirty="0"/>
              <a:t>Pitää mielessä suhteen sitoutumista ja yhteisiä saavutukset</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58</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790480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200" dirty="0"/>
              <a:t>Kiintymyssuhde </a:t>
            </a:r>
            <a:br>
              <a:rPr lang="fi-FI" sz="3200" dirty="0"/>
            </a:br>
            <a:r>
              <a:rPr lang="fi-FI" sz="3200" dirty="0"/>
              <a:t>turvasatamana ja turvallisena perustana</a:t>
            </a:r>
            <a:endParaRPr sz="32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r>
              <a:rPr lang="fi-FI" sz="2000" b="1" dirty="0">
                <a:solidFill>
                  <a:schemeClr val="accent3"/>
                </a:solidFill>
              </a:rPr>
              <a:t>Turvasatama.</a:t>
            </a:r>
            <a:r>
              <a:rPr lang="fi-FI" sz="2000" dirty="0"/>
              <a:t> Kiintymyssuhdekäyttäytyminen aktivoituu kun ihminen tarvitsee suojaa, lohdutusta tai tukea. Kun kiintymyssuhde koetaan </a:t>
            </a:r>
            <a:r>
              <a:rPr lang="fi-FI" sz="2000" dirty="0">
                <a:solidFill>
                  <a:schemeClr val="accent3"/>
                </a:solidFill>
              </a:rPr>
              <a:t>turvasatamana</a:t>
            </a:r>
            <a:r>
              <a:rPr lang="fi-FI" sz="2000" dirty="0"/>
              <a:t>, ihminen voi luottaa, että hän voi tarvittaessa hakeutua saamaan näitä asioita kiintymyssuhdehahmoltaan.</a:t>
            </a:r>
          </a:p>
          <a:p>
            <a:r>
              <a:rPr lang="fi-FI" sz="2000" b="1" dirty="0">
                <a:solidFill>
                  <a:schemeClr val="accent3"/>
                </a:solidFill>
              </a:rPr>
              <a:t>Turvallinen perusta</a:t>
            </a:r>
            <a:r>
              <a:rPr lang="fi-FI" sz="2000" dirty="0">
                <a:solidFill>
                  <a:schemeClr val="accent3"/>
                </a:solidFill>
              </a:rPr>
              <a:t>. </a:t>
            </a:r>
            <a:r>
              <a:rPr lang="fi-FI" sz="2000" dirty="0">
                <a:solidFill>
                  <a:schemeClr val="tx1"/>
                </a:solidFill>
              </a:rPr>
              <a:t>Kiintymyssuhdehahmo tarjoaa olemassaolollaan turvallisen perustan, josta käsin ihmisen on mahdollista lähteä tutkimaan ympäristöään eli suuntaamaan uteliaisuuttaan ja kiinnostustaan kiintymyssuhdejärjestelmän ulkoisiin aktiviteetteihin.</a:t>
            </a:r>
          </a:p>
          <a:p>
            <a:r>
              <a:rPr lang="fi-FI" sz="2000" dirty="0">
                <a:solidFill>
                  <a:schemeClr val="tx1"/>
                </a:solidFill>
              </a:rPr>
              <a:t>Kun kiintymyskohde ei vastaa turvan ja läheisyyden tarpeisiin, ihmisten reaktiot muodostuvat kahden ulottuvuuden –ahdistuksen ja välttämisen suhteen. Näistä muodostuvat kaksi turvatonta </a:t>
            </a:r>
            <a:r>
              <a:rPr lang="fi-FI" sz="2000" dirty="0" err="1">
                <a:solidFill>
                  <a:schemeClr val="tx1"/>
                </a:solidFill>
              </a:rPr>
              <a:t>kiintymysuhdetyyliä</a:t>
            </a:r>
            <a:r>
              <a:rPr lang="fi-FI" sz="2000" dirty="0">
                <a:solidFill>
                  <a:schemeClr val="tx1"/>
                </a:solidFill>
              </a:rPr>
              <a:t> </a:t>
            </a:r>
            <a:r>
              <a:rPr lang="fi-FI" sz="2000" dirty="0">
                <a:solidFill>
                  <a:schemeClr val="accent3"/>
                </a:solidFill>
              </a:rPr>
              <a:t>takertuva ja välttelevä</a:t>
            </a:r>
            <a:r>
              <a:rPr lang="fi-FI" sz="2000" dirty="0">
                <a:solidFill>
                  <a:schemeClr val="tx1"/>
                </a:solidFill>
              </a:rPr>
              <a:t>.</a:t>
            </a:r>
          </a:p>
          <a:p>
            <a:endParaRPr lang="fi-FI" dirty="0">
              <a:solidFill>
                <a:schemeClr val="tx1"/>
              </a:solidFill>
            </a:endParaRP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59</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50297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lvl="0">
              <a:buSzPct val="25000"/>
            </a:pPr>
            <a:r>
              <a:rPr lang="fi-FI" sz="3600" dirty="0">
                <a:latin typeface="+mn-lt"/>
              </a:rPr>
              <a:t>Kiintymystyyli ja trauman </a:t>
            </a:r>
            <a:r>
              <a:rPr lang="fi-FI" sz="3600" dirty="0" err="1">
                <a:latin typeface="+mn-lt"/>
              </a:rPr>
              <a:t>kognitiivis</a:t>
            </a:r>
            <a:r>
              <a:rPr lang="fi-FI" sz="3600" dirty="0">
                <a:latin typeface="+mn-lt"/>
              </a:rPr>
              <a:t>-emotionaalinen prosessointi</a:t>
            </a:r>
            <a:endParaRPr sz="3600" i="0" u="none" strike="noStrike" cap="none" dirty="0">
              <a:solidFill>
                <a:srgbClr val="562214"/>
              </a:solidFill>
              <a:latin typeface="+mn-lt"/>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7" y="2045110"/>
            <a:ext cx="7708391" cy="2985433"/>
          </a:xfrm>
          <a:prstGeom prst="rect">
            <a:avLst/>
          </a:prstGeom>
          <a:noFill/>
        </p:spPr>
        <p:txBody>
          <a:bodyPr wrap="square" rtlCol="0">
            <a:spAutoFit/>
          </a:bodyPr>
          <a:lstStyle/>
          <a:p>
            <a:r>
              <a:rPr lang="fi-FI" sz="2400" b="1" dirty="0">
                <a:solidFill>
                  <a:schemeClr val="accent4">
                    <a:lumMod val="50000"/>
                  </a:schemeClr>
                </a:solidFill>
              </a:rPr>
              <a:t>Välttelevä </a:t>
            </a:r>
          </a:p>
          <a:p>
            <a:endParaRPr lang="fi-FI" sz="2400" dirty="0">
              <a:solidFill>
                <a:schemeClr val="accent4">
                  <a:lumMod val="50000"/>
                </a:schemeClr>
              </a:solidFill>
            </a:endParaRPr>
          </a:p>
          <a:p>
            <a:r>
              <a:rPr lang="fi-FI" sz="2400" dirty="0">
                <a:solidFill>
                  <a:schemeClr val="accent4">
                    <a:lumMod val="50000"/>
                  </a:schemeClr>
                </a:solidFill>
              </a:rPr>
              <a:t>Tunneilmaisu vaikeaa, minimoi tuskaa </a:t>
            </a:r>
          </a:p>
          <a:p>
            <a:endParaRPr lang="fi-FI" sz="2400" dirty="0">
              <a:solidFill>
                <a:schemeClr val="accent4">
                  <a:lumMod val="50000"/>
                </a:schemeClr>
              </a:solidFill>
            </a:endParaRPr>
          </a:p>
          <a:p>
            <a:r>
              <a:rPr lang="fi-FI" sz="2400" dirty="0">
                <a:solidFill>
                  <a:schemeClr val="accent4">
                    <a:lumMod val="50000"/>
                  </a:schemeClr>
                </a:solidFill>
              </a:rPr>
              <a:t>Helppoa analyyttisyys ja kognitiivinen työskentely</a:t>
            </a:r>
          </a:p>
          <a:p>
            <a:r>
              <a:rPr lang="fi-FI" sz="2400" dirty="0">
                <a:solidFill>
                  <a:schemeClr val="accent4">
                    <a:lumMod val="50000"/>
                  </a:schemeClr>
                </a:solidFill>
              </a:rPr>
              <a:t> </a:t>
            </a:r>
          </a:p>
          <a:p>
            <a:r>
              <a:rPr lang="fi-FI" sz="2400" dirty="0">
                <a:solidFill>
                  <a:schemeClr val="accent4">
                    <a:lumMod val="50000"/>
                  </a:schemeClr>
                </a:solidFill>
              </a:rPr>
              <a:t>Vähän muistoja, luonteeltaan semanttisia </a:t>
            </a:r>
          </a:p>
          <a:p>
            <a:endParaRPr lang="fi-FI" sz="2000" dirty="0">
              <a:solidFill>
                <a:schemeClr val="accent4">
                  <a:lumMod val="50000"/>
                </a:schemeClr>
              </a:solidFill>
            </a:endParaRPr>
          </a:p>
        </p:txBody>
      </p:sp>
      <p:sp>
        <p:nvSpPr>
          <p:cNvPr id="4" name="Dian numeron paikkamerkki 3">
            <a:extLst>
              <a:ext uri="{FF2B5EF4-FFF2-40B4-BE49-F238E27FC236}">
                <a16:creationId xmlns:a16="http://schemas.microsoft.com/office/drawing/2014/main" id="{F5475BD0-5D50-5CA0-6BE9-6776B7C66666}"/>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522127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dirty="0"/>
              <a:t>Kiintymyssuhdetyylit</a:t>
            </a:r>
            <a:endParaRPr sz="43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dirty="0"/>
              <a:t>Turvallinen kiintymyssuhdetyyli: Puolisoa käytetään turvallisena kiintymyshahmona, jolta voi tarvittaessa hakea lohdutusta ja turvaa.</a:t>
            </a:r>
          </a:p>
          <a:p>
            <a:pPr>
              <a:buFont typeface="Wingdings" panose="05000000000000000000" pitchFamily="2" charset="2"/>
              <a:buChar char="§"/>
            </a:pPr>
            <a:r>
              <a:rPr lang="fi-FI" sz="2000" dirty="0"/>
              <a:t>Yliaktivoituvat kiintymyssuhdetyylit eli </a:t>
            </a:r>
            <a:r>
              <a:rPr lang="fi-FI" sz="2000" dirty="0">
                <a:solidFill>
                  <a:schemeClr val="accent3"/>
                </a:solidFill>
              </a:rPr>
              <a:t>takertuva</a:t>
            </a:r>
            <a:r>
              <a:rPr lang="fi-FI" sz="2000" dirty="0"/>
              <a:t> strategia. Ahdistus korkea.</a:t>
            </a:r>
          </a:p>
          <a:p>
            <a:pPr>
              <a:buFont typeface="Wingdings" panose="05000000000000000000" pitchFamily="2" charset="2"/>
              <a:buChar char="§"/>
            </a:pPr>
            <a:r>
              <a:rPr lang="fi-FI" sz="2000" dirty="0"/>
              <a:t>Aliaktivoituva kiintymyssuhdetyyli eli </a:t>
            </a:r>
            <a:r>
              <a:rPr lang="fi-FI" sz="2000" dirty="0">
                <a:solidFill>
                  <a:schemeClr val="accent3"/>
                </a:solidFill>
              </a:rPr>
              <a:t>välttelevä</a:t>
            </a:r>
            <a:r>
              <a:rPr lang="fi-FI" sz="2000" dirty="0"/>
              <a:t> strategia. Välttäminen korkea.</a:t>
            </a:r>
          </a:p>
          <a:p>
            <a:pPr>
              <a:buFont typeface="Wingdings" panose="05000000000000000000" pitchFamily="2" charset="2"/>
              <a:buChar char="§"/>
            </a:pPr>
            <a:r>
              <a:rPr lang="fi-FI" sz="2000" dirty="0">
                <a:solidFill>
                  <a:schemeClr val="accent3"/>
                </a:solidFill>
              </a:rPr>
              <a:t>Pelokas-välttelevä</a:t>
            </a:r>
            <a:r>
              <a:rPr lang="fi-FI" sz="2000" dirty="0"/>
              <a:t> kiintymyssuhdetyyli. Korkeat ahdistus ja välttämispisteet.</a:t>
            </a:r>
          </a:p>
          <a:p>
            <a:pPr>
              <a:buFont typeface="Wingdings" panose="05000000000000000000" pitchFamily="2" charset="2"/>
              <a:buChar char="§"/>
            </a:pPr>
            <a:r>
              <a:rPr lang="fi-FI" sz="2000" dirty="0"/>
              <a:t>Eri </a:t>
            </a:r>
            <a:r>
              <a:rPr lang="fi-FI" sz="2000" dirty="0" err="1"/>
              <a:t>dissosiatiivisillä</a:t>
            </a:r>
            <a:r>
              <a:rPr lang="fi-FI" sz="2000" dirty="0"/>
              <a:t> osilla voi olla erilaisia kiintymyssuhdetyylejä.</a:t>
            </a:r>
          </a:p>
          <a:p>
            <a:pPr>
              <a:buFont typeface="Wingdings" panose="05000000000000000000" pitchFamily="2" charset="2"/>
              <a:buChar char="§"/>
            </a:pPr>
            <a:r>
              <a:rPr lang="fi-FI" sz="2000" dirty="0"/>
              <a:t>Pariterapian tavoite on kuljettaa parisuhdetta kohti turvallisempaa kiintymyssuhdetyyliä.</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60</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429477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Miten vakava trauma näkyy parisuhteissa</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56852" y="1936954"/>
            <a:ext cx="7576836" cy="4311445"/>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800" dirty="0"/>
              <a:t>Korkeampi riski erota</a:t>
            </a:r>
          </a:p>
          <a:p>
            <a:pPr>
              <a:buFont typeface="Wingdings" panose="05000000000000000000" pitchFamily="2" charset="2"/>
              <a:buChar char="§"/>
            </a:pPr>
            <a:r>
              <a:rPr lang="fi-FI" sz="2800" dirty="0"/>
              <a:t>Enemmän tyytymättömyyttä parisuhteeseen</a:t>
            </a:r>
          </a:p>
          <a:p>
            <a:pPr>
              <a:buFont typeface="Wingdings" panose="05000000000000000000" pitchFamily="2" charset="2"/>
              <a:buChar char="§"/>
            </a:pPr>
            <a:r>
              <a:rPr lang="fi-FI" sz="2800" dirty="0"/>
              <a:t>Tunteiden säätelyn vaikeudet, reaktiivisuus, viha, jopa aggressiivisuus, </a:t>
            </a:r>
            <a:r>
              <a:rPr lang="fi-FI" sz="2800" dirty="0" err="1"/>
              <a:t>mentalisaatiokyvyn</a:t>
            </a:r>
            <a:r>
              <a:rPr lang="fi-FI" sz="2800" dirty="0"/>
              <a:t> ja empatian puutteet, sekä traumaan liittyvä häpeä vaikeuttavat vuovaikutusta ja lisäävät konflikteja.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61</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40628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Miten vakava trauma näkyy parisuhteissa</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2123768"/>
            <a:ext cx="7498080" cy="4124632"/>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dirty="0"/>
              <a:t>Traumareaktiot, jotka aiemmin suojasivat ihmistä, estävät häntä aikuisiällä solmimasta ja pitämästä yllä emotionaalisesti tyydyttäviä ihmissuhteita.(Esim. turvaton kiintymyssuhde, vaikeus luottaa, pelko hylätyksi tulemisesta, läheisyyden välttäminen, läheisyyden ja </a:t>
            </a:r>
            <a:r>
              <a:rPr lang="fi-FI" sz="2000" dirty="0" err="1"/>
              <a:t>ja</a:t>
            </a:r>
            <a:r>
              <a:rPr lang="fi-FI" sz="2000" dirty="0"/>
              <a:t> haavoitetuksi tulemisen pelko, ylivirittyneisyys, tunne siitä, että ei ole rakastamisen arvoinen, häpeä.)</a:t>
            </a:r>
          </a:p>
          <a:p>
            <a:pPr>
              <a:buFont typeface="Wingdings" panose="05000000000000000000" pitchFamily="2" charset="2"/>
              <a:buChar char="§"/>
            </a:pPr>
            <a:r>
              <a:rPr lang="fi-FI" sz="2000" dirty="0"/>
              <a:t>Monet parisuhteen elementit, kuten luottamus ja seksuaalinen läheisyys, jotka yleensä liittävät paria yhteen ja auttavat rauhoittumaan sekä korjaamaan parisuhteen säröjä, eivät toimi traumatisoituneiden parisuhteissa. </a:t>
            </a:r>
          </a:p>
          <a:p>
            <a:pPr>
              <a:buFont typeface="Wingdings" panose="05000000000000000000" pitchFamily="2" charset="2"/>
              <a:buChar char="§"/>
            </a:pPr>
            <a:r>
              <a:rPr lang="fi-FI" sz="2000" dirty="0"/>
              <a:t>Häpeä, tunne ettei ole rakastamisen arvoinen.</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62</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309865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Traumatisoituneen puoliso</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dirty="0"/>
              <a:t>Traumatisoitumisen on todettu vaikuttavan myös traumatisoituneen puolisoon</a:t>
            </a:r>
          </a:p>
          <a:p>
            <a:pPr>
              <a:buFont typeface="Wingdings" panose="05000000000000000000" pitchFamily="2" charset="2"/>
              <a:buChar char="§"/>
            </a:pPr>
            <a:r>
              <a:rPr lang="fi-FI" sz="2400" dirty="0"/>
              <a:t>Seksuaalisesti hyväksikäytettyjen puolisoiden on todettu kärsivän eristäytyneisyyden tunteesta, tuskaisuudesta, vihan tunteista, turhautuneisuudesta, tyytymättömyydestä. He tuntevat häpeää ja syyllisyyttä seksuaalisuuden ja läheisyyden tarpeistaan. He kokevat, että jäävät puolison hoidon ulkopuolelle yksin odottamaan puolison hoidon loppumista</a:t>
            </a:r>
          </a:p>
          <a:p>
            <a:pPr>
              <a:buFont typeface="Wingdings" panose="05000000000000000000" pitchFamily="2" charset="2"/>
              <a:buChar char="§"/>
            </a:pPr>
            <a:r>
              <a:rPr lang="fi-FI" sz="2400" dirty="0"/>
              <a:t>Tutkittu erityisesti sotakomennuksilta palaavien sotilaisen puolisoiden osalta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63</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214035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r>
              <a:rPr lang="fi-FI" sz="3600" dirty="0"/>
              <a:t>Sekundaaritraumatisoituminen</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229032" y="1238865"/>
            <a:ext cx="7704656" cy="5009535"/>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dirty="0"/>
              <a:t>PTSD diagnoosin saaneiden puolisoille on todettu kehittyvän samankaltaisia oireita kuin </a:t>
            </a:r>
            <a:r>
              <a:rPr lang="fi-FI" sz="2000" dirty="0" err="1"/>
              <a:t>PTSD:ssä</a:t>
            </a:r>
            <a:r>
              <a:rPr lang="fi-FI" sz="2000" dirty="0"/>
              <a:t>.</a:t>
            </a:r>
          </a:p>
          <a:p>
            <a:pPr>
              <a:buFont typeface="Wingdings" panose="05000000000000000000" pitchFamily="2" charset="2"/>
              <a:buChar char="§"/>
            </a:pPr>
            <a:r>
              <a:rPr lang="fi-FI" sz="2000" dirty="0"/>
              <a:t>Ahdistusta, masennusta, itsetunnon vaikeuksia ja kuormittuneisuutta.</a:t>
            </a:r>
          </a:p>
          <a:p>
            <a:pPr>
              <a:buFont typeface="Wingdings" panose="05000000000000000000" pitchFamily="2" charset="2"/>
              <a:buChar char="§"/>
            </a:pPr>
            <a:r>
              <a:rPr lang="fi-FI" sz="2000" dirty="0"/>
              <a:t>Sekundaaritraumatisoituminen:</a:t>
            </a:r>
          </a:p>
          <a:p>
            <a:pPr lvl="1">
              <a:buFont typeface="Wingdings" panose="05000000000000000000" pitchFamily="2" charset="2"/>
              <a:buChar char="Ø"/>
            </a:pPr>
            <a:r>
              <a:rPr lang="fi-FI" sz="2000" dirty="0"/>
              <a:t>Joutuu kuulemaan kumppanin traumakokemuksia</a:t>
            </a:r>
          </a:p>
          <a:p>
            <a:pPr lvl="1">
              <a:buFont typeface="Wingdings" panose="05000000000000000000" pitchFamily="2" charset="2"/>
              <a:buChar char="Ø"/>
            </a:pPr>
            <a:r>
              <a:rPr lang="fi-FI" sz="2000" dirty="0"/>
              <a:t>Identifioituu puolison traumaoireisiin kuten masennukseen, syyllisyyteen, jne.</a:t>
            </a:r>
          </a:p>
          <a:p>
            <a:pPr lvl="1">
              <a:buFont typeface="Wingdings" panose="05000000000000000000" pitchFamily="2" charset="2"/>
              <a:buChar char="Ø"/>
            </a:pPr>
            <a:r>
              <a:rPr lang="fi-FI" sz="2000" dirty="0"/>
              <a:t>Turvaton kiintymyssuhdetyyli lisää traumaoireita molemmilla puolisoilla</a:t>
            </a:r>
          </a:p>
          <a:p>
            <a:pPr lvl="1">
              <a:buFont typeface="Wingdings" panose="05000000000000000000" pitchFamily="2" charset="2"/>
              <a:buChar char="Ø"/>
            </a:pPr>
            <a:r>
              <a:rPr lang="fi-FI" sz="2000" dirty="0"/>
              <a:t>Oma traumahistoria lisää herkkyyttä puolison traumaoireille</a:t>
            </a:r>
          </a:p>
          <a:p>
            <a:pPr lvl="1">
              <a:buFont typeface="Wingdings" panose="05000000000000000000" pitchFamily="2" charset="2"/>
              <a:buChar char="Ø"/>
            </a:pPr>
            <a:r>
              <a:rPr lang="fi-FI" sz="2000" dirty="0"/>
              <a:t>Traumatisoituneella puolisolla on taipumusta käyttäytyä puolisoaan kohtaan traumatisoivalla tavalla, esim. väkivaltaisesti.</a:t>
            </a:r>
            <a:endParaRPr sz="20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64</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990467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Puolison ottaminen mukaan hoitoon</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111643" y="1209368"/>
            <a:ext cx="7822045" cy="5039032"/>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dirty="0"/>
              <a:t>Puolisot kuvaavat hätää ja voimakkaita keinottomuuden ja avuttomuuden tunteita traumatisoituneen kumppanin reaktioista ja parisuhteen tilanteista.</a:t>
            </a:r>
          </a:p>
          <a:p>
            <a:pPr>
              <a:buFont typeface="Wingdings" panose="05000000000000000000" pitchFamily="2" charset="2"/>
              <a:buChar char="§"/>
            </a:pPr>
            <a:r>
              <a:rPr lang="fi-FI" sz="2400" dirty="0"/>
              <a:t>Monet kokevat pelkoa parisuhteen riitoja sekä kumppanin voimakkaita reaktioita kohtaan.</a:t>
            </a:r>
          </a:p>
          <a:p>
            <a:pPr>
              <a:buFont typeface="Wingdings" panose="05000000000000000000" pitchFamily="2" charset="2"/>
              <a:buChar char="§"/>
            </a:pPr>
            <a:r>
              <a:rPr lang="fi-FI" sz="2400" dirty="0"/>
              <a:t>Monet eivät tunnista puolisonsa oireita traumaoireiksi.</a:t>
            </a:r>
          </a:p>
          <a:p>
            <a:pPr>
              <a:buFont typeface="Wingdings" panose="05000000000000000000" pitchFamily="2" charset="2"/>
              <a:buChar char="§"/>
            </a:pPr>
            <a:r>
              <a:rPr lang="fi-FI" sz="2400" dirty="0"/>
              <a:t>Traumatisoituneiden ihmisten puolisot jääneet vaille tukea ja hoitoa koska hoidossa keskitytty yksilöhoitoihin.</a:t>
            </a:r>
          </a:p>
          <a:p>
            <a:pPr>
              <a:buFont typeface="Wingdings" panose="05000000000000000000" pitchFamily="2" charset="2"/>
              <a:buChar char="§"/>
            </a:pPr>
            <a:r>
              <a:rPr lang="fi-FI" sz="2400" dirty="0"/>
              <a:t>Jos puolisoa ja parisuhdetta ei huomioida traumasta toipumisen prosessissa, siitä tulee herkästi osa ongelmaa.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65</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606552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Traumatisoituneen asiakkaan pariterapia</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47019" y="1818968"/>
            <a:ext cx="7586669" cy="4429432"/>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i="1" dirty="0"/>
              <a:t>Turvallisen</a:t>
            </a:r>
            <a:r>
              <a:rPr lang="fi-FI" sz="2000" dirty="0"/>
              <a:t> työskentelysuhteen luominen terapeuttiin</a:t>
            </a:r>
          </a:p>
          <a:p>
            <a:pPr>
              <a:buFont typeface="Wingdings" panose="05000000000000000000" pitchFamily="2" charset="2"/>
              <a:buChar char="§"/>
            </a:pPr>
            <a:r>
              <a:rPr lang="fi-FI" sz="2000" dirty="0"/>
              <a:t>Traumatisoituneen asiakkaan riittävä </a:t>
            </a:r>
            <a:r>
              <a:rPr lang="fi-FI" sz="2000" i="1" dirty="0"/>
              <a:t>hallinnantunne</a:t>
            </a:r>
            <a:r>
              <a:rPr lang="fi-FI" sz="2000" dirty="0"/>
              <a:t> pariterapiatilanteisiin</a:t>
            </a:r>
          </a:p>
          <a:p>
            <a:pPr>
              <a:buFont typeface="Wingdings" panose="05000000000000000000" pitchFamily="2" charset="2"/>
              <a:buChar char="§"/>
            </a:pPr>
            <a:r>
              <a:rPr lang="fi-FI" sz="2000" dirty="0"/>
              <a:t>Traumatisoituneen asiakkaan nykyhetkessä läsnäolo</a:t>
            </a:r>
          </a:p>
          <a:p>
            <a:pPr>
              <a:buFont typeface="Wingdings" panose="05000000000000000000" pitchFamily="2" charset="2"/>
              <a:buChar char="§"/>
            </a:pPr>
            <a:r>
              <a:rPr lang="fi-FI" sz="2000" dirty="0"/>
              <a:t>Terapeutilla tulee olla riittävästi keinoja auttaa asiakasta sietämään ja säätelemään terapian herättämiä voimakkaita tunteita.</a:t>
            </a:r>
          </a:p>
          <a:p>
            <a:pPr>
              <a:buFont typeface="Wingdings" panose="05000000000000000000" pitchFamily="2" charset="2"/>
              <a:buChar char="§"/>
            </a:pPr>
            <a:r>
              <a:rPr lang="fi-FI" sz="2000" dirty="0"/>
              <a:t>Terapeutin pyrittävä löytämään riittävä työskentelyetäisyys asiakkaan kokemiin tunteisiin, jotta asiakas saa niihin kosketusta, mutta ei joudu kokemaan tunteita liian raastavina ja ylivoimaisina. Altistaminen.</a:t>
            </a:r>
          </a:p>
          <a:p>
            <a:pPr>
              <a:buFont typeface="Wingdings" panose="05000000000000000000" pitchFamily="2" charset="2"/>
              <a:buChar char="§"/>
            </a:pPr>
            <a:r>
              <a:rPr lang="fi-FI" sz="2000" dirty="0"/>
              <a:t>Keskeistä opetella pysymään riittävästi sietoikkunassa.</a:t>
            </a:r>
          </a:p>
          <a:p>
            <a:endParaRPr lang="fi-FI" dirty="0"/>
          </a:p>
          <a:p>
            <a:endParaRPr lang="fi-FI" dirty="0"/>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02597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Vakavan trauman huomioiminen pariterapiassa</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769806"/>
            <a:ext cx="7498080" cy="4478594"/>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dirty="0" err="1"/>
              <a:t>Psykoedukaatio</a:t>
            </a:r>
            <a:r>
              <a:rPr lang="fi-FI" sz="2400" dirty="0"/>
              <a:t> trauman oireista ja niiden vaikutuksista parisuhteeseen. </a:t>
            </a:r>
          </a:p>
          <a:p>
            <a:pPr>
              <a:buFont typeface="Wingdings" panose="05000000000000000000" pitchFamily="2" charset="2"/>
              <a:buChar char="§"/>
            </a:pPr>
            <a:r>
              <a:rPr lang="fi-FI" sz="2400" dirty="0"/>
              <a:t>Keskittyminen terapiatilanteessa tässä ja nyt hetkeen</a:t>
            </a:r>
          </a:p>
          <a:p>
            <a:pPr>
              <a:buFont typeface="Wingdings" panose="05000000000000000000" pitchFamily="2" charset="2"/>
              <a:buChar char="§"/>
            </a:pPr>
            <a:r>
              <a:rPr lang="fi-FI" sz="2400" dirty="0" err="1"/>
              <a:t>Mentalisaation</a:t>
            </a:r>
            <a:r>
              <a:rPr lang="fi-FI" sz="2400" dirty="0"/>
              <a:t> eli </a:t>
            </a:r>
            <a:r>
              <a:rPr lang="fi-FI" sz="2400" dirty="0" err="1"/>
              <a:t>mielellistämisen</a:t>
            </a:r>
            <a:r>
              <a:rPr lang="fi-FI" sz="2400" dirty="0"/>
              <a:t> edistäminen</a:t>
            </a:r>
          </a:p>
          <a:p>
            <a:pPr>
              <a:buFont typeface="Wingdings" panose="05000000000000000000" pitchFamily="2" charset="2"/>
              <a:buChar char="§"/>
            </a:pPr>
            <a:r>
              <a:rPr lang="fi-FI" sz="2400" dirty="0"/>
              <a:t>Auttaa paria selviämään parisuhteen systeemin hajoamisen hetkistä.</a:t>
            </a:r>
          </a:p>
          <a:p>
            <a:pPr>
              <a:buFont typeface="Wingdings" panose="05000000000000000000" pitchFamily="2" charset="2"/>
              <a:buChar char="§"/>
            </a:pPr>
            <a:r>
              <a:rPr lang="fi-FI" sz="2400" dirty="0"/>
              <a:t>Emotionaalisten persoonallisuuden osien tarpeiden ja vaatimusten ymmärtäminen, lapsiosien huomioiminen</a:t>
            </a:r>
          </a:p>
          <a:p>
            <a:pPr>
              <a:buFont typeface="Wingdings" panose="05000000000000000000" pitchFamily="2" charset="2"/>
              <a:buChar char="§"/>
            </a:pPr>
            <a:endParaRPr sz="20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67</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313595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Vakavan trauman huomioiminen pariterapiassa</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966452"/>
            <a:ext cx="7498080" cy="4281948"/>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800" dirty="0"/>
              <a:t>Trauma-asiakkaan puolison näkökulman ja kokemusten huomioiminen. Kun traumatisoituneen puoliso ymmärtää paremmin puolisonsa reaktioita, hänen on helpompi säädellä omaa stressiään ja ahdistustaan, ja sitä kautta myös omia reaktioitaan. Tämä osaltaan hillitsee parin välisten tilanteiden eskaloitumista,</a:t>
            </a:r>
          </a:p>
          <a:p>
            <a:pPr>
              <a:buFont typeface="Wingdings" panose="05000000000000000000" pitchFamily="2" charset="2"/>
              <a:buChar char="§"/>
            </a:pPr>
            <a:r>
              <a:rPr lang="fi-FI" sz="2800" dirty="0"/>
              <a:t>Häpeän kannattelu</a:t>
            </a:r>
            <a:endParaRPr sz="28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68</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459922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200" dirty="0">
                <a:solidFill>
                  <a:schemeClr val="accent5">
                    <a:lumMod val="50000"/>
                  </a:schemeClr>
                </a:solidFill>
              </a:rPr>
              <a:t>Dissosiatiivisten osien ja niiden keskenään erilaisten tarpeiden ymmärtäminen pariterapiassa</a:t>
            </a:r>
            <a:endParaRPr sz="3200" i="0" u="none" strike="noStrike" cap="none" dirty="0">
              <a:solidFill>
                <a:schemeClr val="accent5">
                  <a:lumMod val="50000"/>
                </a:schemeClr>
              </a:solidFill>
              <a:latin typeface="Cabin"/>
              <a:ea typeface="Cabin"/>
              <a:cs typeface="Cabin"/>
              <a:sym typeface="Cabin"/>
            </a:endParaRPr>
          </a:p>
        </p:txBody>
      </p:sp>
      <p:sp>
        <p:nvSpPr>
          <p:cNvPr id="157" name="Shape 157"/>
          <p:cNvSpPr txBox="1">
            <a:spLocks noGrp="1"/>
          </p:cNvSpPr>
          <p:nvPr>
            <p:ph type="body" idx="1"/>
          </p:nvPr>
        </p:nvSpPr>
        <p:spPr>
          <a:xfrm>
            <a:off x="1435608" y="1828800"/>
            <a:ext cx="7498080" cy="4419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dirty="0"/>
              <a:t>Parisuhteessa ja pariterapiatilanteessa saattaa olla läsnä eri persoonallisuuden osia. Tarvittaessa sanoitetaan tätä ”Osa sinusta on vihainen ja haluaa työntää pois. Samaan aikaan joku toinen osa kaipaa ja tuntee surua siitä kun ei voi saada läheisyyttä. Ymmärsinkö oikein”.</a:t>
            </a:r>
          </a:p>
          <a:p>
            <a:pPr>
              <a:buFont typeface="Wingdings" panose="05000000000000000000" pitchFamily="2" charset="2"/>
              <a:buChar char="§"/>
            </a:pPr>
            <a:r>
              <a:rPr lang="fi-FI" sz="2400" dirty="0"/>
              <a:t>Tässä ja nyt työskentely. Huomioidaan ja tarvittaessa kysytään mitä tapahtuu tässä ja nyt. ”Huomaan, että haluaisit sulkea silmäsi. Mitä sinussa tapahtuu tässä ja nyt?” Asiakasta pyritään auttamaan pysymään sietoikkunassa eri vakauttamistekniikoiden avulla.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69</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40400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lvl="0">
              <a:buSzPct val="25000"/>
            </a:pPr>
            <a:r>
              <a:rPr lang="fi-FI" sz="3600" dirty="0">
                <a:latin typeface="+mn-lt"/>
              </a:rPr>
              <a:t>Kiintymystyyli ja trauman </a:t>
            </a:r>
            <a:r>
              <a:rPr lang="fi-FI" sz="3600" dirty="0" err="1">
                <a:latin typeface="+mn-lt"/>
              </a:rPr>
              <a:t>kognitiivis</a:t>
            </a:r>
            <a:r>
              <a:rPr lang="fi-FI" sz="3600" dirty="0">
                <a:latin typeface="+mn-lt"/>
              </a:rPr>
              <a:t>-emotionaalinen prosessointi</a:t>
            </a:r>
            <a:endParaRPr sz="3600" i="0" u="none" strike="noStrike" cap="none" dirty="0">
              <a:solidFill>
                <a:srgbClr val="562214"/>
              </a:solidFill>
              <a:latin typeface="+mn-lt"/>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8" y="1563328"/>
            <a:ext cx="7708391" cy="4154984"/>
          </a:xfrm>
          <a:prstGeom prst="rect">
            <a:avLst/>
          </a:prstGeom>
          <a:noFill/>
        </p:spPr>
        <p:txBody>
          <a:bodyPr wrap="square" rtlCol="0">
            <a:spAutoFit/>
          </a:bodyPr>
          <a:lstStyle/>
          <a:p>
            <a:endParaRPr lang="fi-FI" sz="2400" dirty="0">
              <a:solidFill>
                <a:schemeClr val="accent4">
                  <a:lumMod val="50000"/>
                </a:schemeClr>
              </a:solidFill>
            </a:endParaRPr>
          </a:p>
          <a:p>
            <a:r>
              <a:rPr lang="fi-FI" sz="2400" b="1" dirty="0">
                <a:solidFill>
                  <a:schemeClr val="accent4">
                    <a:lumMod val="50000"/>
                  </a:schemeClr>
                </a:solidFill>
              </a:rPr>
              <a:t>Jumiutunut-ristiriitainen</a:t>
            </a:r>
            <a:endParaRPr lang="fi-FI" sz="2400" dirty="0">
              <a:solidFill>
                <a:schemeClr val="accent4">
                  <a:lumMod val="50000"/>
                </a:schemeClr>
              </a:solidFill>
            </a:endParaRPr>
          </a:p>
          <a:p>
            <a:endParaRPr lang="fi-FI" sz="2400" dirty="0">
              <a:solidFill>
                <a:schemeClr val="accent4">
                  <a:lumMod val="50000"/>
                </a:schemeClr>
              </a:solidFill>
            </a:endParaRPr>
          </a:p>
          <a:p>
            <a:r>
              <a:rPr lang="fi-FI" sz="2400" dirty="0">
                <a:solidFill>
                  <a:schemeClr val="accent4">
                    <a:lumMod val="50000"/>
                  </a:schemeClr>
                </a:solidFill>
              </a:rPr>
              <a:t>Vaikea raamittaa tunteita, informaatio vääristyy</a:t>
            </a:r>
          </a:p>
          <a:p>
            <a:endParaRPr lang="fi-FI" sz="2400" dirty="0">
              <a:solidFill>
                <a:schemeClr val="accent4">
                  <a:lumMod val="50000"/>
                </a:schemeClr>
              </a:solidFill>
            </a:endParaRPr>
          </a:p>
          <a:p>
            <a:r>
              <a:rPr lang="fi-FI" sz="2400" dirty="0">
                <a:solidFill>
                  <a:schemeClr val="accent4">
                    <a:lumMod val="50000"/>
                  </a:schemeClr>
                </a:solidFill>
              </a:rPr>
              <a:t>Emootiot ovat </a:t>
            </a:r>
            <a:r>
              <a:rPr lang="fi-FI" sz="2400" dirty="0" err="1">
                <a:solidFill>
                  <a:schemeClr val="accent4">
                    <a:lumMod val="50000"/>
                  </a:schemeClr>
                </a:solidFill>
              </a:rPr>
              <a:t>intrusiivia</a:t>
            </a:r>
            <a:r>
              <a:rPr lang="fi-FI" sz="2400" dirty="0">
                <a:solidFill>
                  <a:schemeClr val="accent4">
                    <a:lumMod val="50000"/>
                  </a:schemeClr>
                </a:solidFill>
              </a:rPr>
              <a:t>, hallitsemattomia ja</a:t>
            </a:r>
          </a:p>
          <a:p>
            <a:r>
              <a:rPr lang="fi-FI" sz="2400" dirty="0">
                <a:solidFill>
                  <a:schemeClr val="accent4">
                    <a:lumMod val="50000"/>
                  </a:schemeClr>
                </a:solidFill>
              </a:rPr>
              <a:t>voimakkaita</a:t>
            </a:r>
          </a:p>
          <a:p>
            <a:r>
              <a:rPr lang="fi-FI" sz="2400" dirty="0">
                <a:solidFill>
                  <a:schemeClr val="accent4">
                    <a:lumMod val="50000"/>
                  </a:schemeClr>
                </a:solidFill>
              </a:rPr>
              <a:t> </a:t>
            </a:r>
          </a:p>
          <a:p>
            <a:r>
              <a:rPr lang="fi-FI" sz="2400" dirty="0">
                <a:solidFill>
                  <a:schemeClr val="accent4">
                    <a:lumMod val="50000"/>
                  </a:schemeClr>
                </a:solidFill>
              </a:rPr>
              <a:t>Menneisyys dominoi</a:t>
            </a:r>
          </a:p>
          <a:p>
            <a:endParaRPr lang="fi-FI" sz="2400" dirty="0">
              <a:solidFill>
                <a:schemeClr val="accent4">
                  <a:lumMod val="50000"/>
                </a:schemeClr>
              </a:solidFill>
            </a:endParaRPr>
          </a:p>
          <a:p>
            <a:r>
              <a:rPr lang="fi-FI" sz="2400" dirty="0">
                <a:solidFill>
                  <a:schemeClr val="accent4">
                    <a:lumMod val="50000"/>
                  </a:schemeClr>
                </a:solidFill>
              </a:rPr>
              <a:t>Jäsentymätön episodinen muisti </a:t>
            </a:r>
          </a:p>
        </p:txBody>
      </p:sp>
      <p:sp>
        <p:nvSpPr>
          <p:cNvPr id="4" name="Dian numeron paikkamerkki 3">
            <a:extLst>
              <a:ext uri="{FF2B5EF4-FFF2-40B4-BE49-F238E27FC236}">
                <a16:creationId xmlns:a16="http://schemas.microsoft.com/office/drawing/2014/main" id="{A84DACA7-10BB-65A5-A882-07AEB48B5B1F}"/>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848787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07670"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200" b="1" dirty="0"/>
              <a:t>Sietoikkuna (</a:t>
            </a:r>
            <a:r>
              <a:rPr lang="fi-FI" sz="3200" b="1" dirty="0" err="1"/>
              <a:t>Siegel</a:t>
            </a:r>
            <a:r>
              <a:rPr lang="fi-FI" sz="3200" b="1" dirty="0"/>
              <a:t>) ja </a:t>
            </a:r>
            <a:r>
              <a:rPr lang="fi-FI" sz="3200" b="1" dirty="0" err="1"/>
              <a:t>Polyvagaali</a:t>
            </a:r>
            <a:r>
              <a:rPr lang="fi-FI" sz="3200" b="1" dirty="0"/>
              <a:t> teoria (</a:t>
            </a:r>
            <a:r>
              <a:rPr lang="fi-FI" sz="3200" b="1" dirty="0" err="1"/>
              <a:t>Porges</a:t>
            </a:r>
            <a:r>
              <a:rPr lang="fi-FI" sz="3200" b="1" dirty="0"/>
              <a:t>)</a:t>
            </a:r>
            <a:endParaRPr sz="3200" b="1"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marL="0" indent="0" algn="ctr">
              <a:buNone/>
            </a:pPr>
            <a:r>
              <a:rPr lang="fi-FI" sz="2000" dirty="0">
                <a:solidFill>
                  <a:srgbClr val="FF0000"/>
                </a:solidFill>
              </a:rPr>
              <a:t>+YLIVIREYS (sympaattinen hermosto, mantelitumake)</a:t>
            </a:r>
          </a:p>
          <a:p>
            <a:pPr marL="0" indent="0" algn="ctr">
              <a:buNone/>
            </a:pPr>
            <a:r>
              <a:rPr lang="fi-FI" sz="2000" dirty="0">
                <a:solidFill>
                  <a:srgbClr val="FF0000"/>
                </a:solidFill>
              </a:rPr>
              <a:t> = liiallinen kokeminen ja ”taistele tai pakene”</a:t>
            </a:r>
          </a:p>
          <a:p>
            <a:pPr marL="0" indent="0" algn="ctr">
              <a:buNone/>
            </a:pPr>
            <a:r>
              <a:rPr lang="fi-FI" sz="2000" dirty="0">
                <a:solidFill>
                  <a:srgbClr val="7030A0"/>
                </a:solidFill>
              </a:rPr>
              <a:t>_______________________________________________</a:t>
            </a:r>
          </a:p>
          <a:p>
            <a:pPr marL="0" indent="0" algn="ctr">
              <a:buNone/>
            </a:pPr>
            <a:r>
              <a:rPr lang="fi-FI" sz="2000" dirty="0">
                <a:solidFill>
                  <a:schemeClr val="accent4">
                    <a:lumMod val="50000"/>
                  </a:schemeClr>
                </a:solidFill>
              </a:rPr>
              <a:t>SIETOIKKUNA</a:t>
            </a:r>
          </a:p>
          <a:p>
            <a:pPr marL="0" indent="0" algn="ctr">
              <a:buNone/>
            </a:pPr>
            <a:r>
              <a:rPr lang="fi-FI" sz="2000" dirty="0">
                <a:solidFill>
                  <a:schemeClr val="accent4">
                    <a:lumMod val="50000"/>
                  </a:schemeClr>
                </a:solidFill>
              </a:rPr>
              <a:t> (sosiaalisen sitoutumisen järjestelmä, parasympaattinen </a:t>
            </a:r>
            <a:r>
              <a:rPr lang="fi-FI" sz="2000" dirty="0" err="1">
                <a:solidFill>
                  <a:schemeClr val="accent4">
                    <a:lumMod val="50000"/>
                  </a:schemeClr>
                </a:solidFill>
              </a:rPr>
              <a:t>vagus</a:t>
            </a:r>
            <a:r>
              <a:rPr lang="fi-FI" sz="2000" dirty="0">
                <a:solidFill>
                  <a:schemeClr val="accent4">
                    <a:lumMod val="50000"/>
                  </a:schemeClr>
                </a:solidFill>
              </a:rPr>
              <a:t> hermon vatsapuoleinen haara)</a:t>
            </a:r>
          </a:p>
          <a:p>
            <a:pPr marL="0" indent="0" algn="ctr">
              <a:buNone/>
            </a:pPr>
            <a:r>
              <a:rPr lang="fi-FI" sz="2000" dirty="0">
                <a:solidFill>
                  <a:schemeClr val="accent4">
                    <a:lumMod val="50000"/>
                  </a:schemeClr>
                </a:solidFill>
              </a:rPr>
              <a:t>=optimaalisen vireystilan alue</a:t>
            </a:r>
          </a:p>
          <a:p>
            <a:pPr marL="0" indent="0" algn="ctr">
              <a:buNone/>
            </a:pPr>
            <a:r>
              <a:rPr lang="fi-FI" sz="2000" dirty="0">
                <a:solidFill>
                  <a:srgbClr val="7030A0"/>
                </a:solidFill>
              </a:rPr>
              <a:t>_______________________________________________</a:t>
            </a:r>
          </a:p>
          <a:p>
            <a:pPr marL="0" indent="0" algn="ctr">
              <a:buNone/>
            </a:pPr>
            <a:r>
              <a:rPr lang="fi-FI" sz="2000" dirty="0">
                <a:solidFill>
                  <a:schemeClr val="accent6">
                    <a:lumMod val="75000"/>
                  </a:schemeClr>
                </a:solidFill>
              </a:rPr>
              <a:t>-ALIVIREYS (parasympaattinen </a:t>
            </a:r>
            <a:r>
              <a:rPr lang="fi-FI" sz="2000" dirty="0" err="1">
                <a:solidFill>
                  <a:schemeClr val="accent6">
                    <a:lumMod val="75000"/>
                  </a:schemeClr>
                </a:solidFill>
              </a:rPr>
              <a:t>vagus</a:t>
            </a:r>
            <a:r>
              <a:rPr lang="fi-FI" sz="2000" dirty="0">
                <a:solidFill>
                  <a:schemeClr val="accent6">
                    <a:lumMod val="75000"/>
                  </a:schemeClr>
                </a:solidFill>
              </a:rPr>
              <a:t> hermon selänpuoleinen haara)</a:t>
            </a:r>
          </a:p>
          <a:p>
            <a:pPr marL="0" indent="0" algn="ctr">
              <a:buNone/>
            </a:pPr>
            <a:r>
              <a:rPr lang="fi-FI" sz="2000" dirty="0">
                <a:solidFill>
                  <a:schemeClr val="accent6">
                    <a:lumMod val="75000"/>
                  </a:schemeClr>
                </a:solidFill>
              </a:rPr>
              <a:t>= liian vähäinen kokeminen ja ”jähmettyminen”)</a:t>
            </a:r>
            <a:endParaRPr sz="2000" b="0" i="0" u="none" strike="noStrike" cap="none" dirty="0">
              <a:solidFill>
                <a:schemeClr val="accent6">
                  <a:lumMod val="75000"/>
                </a:schemeClr>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70</a:t>
            </a:fld>
            <a:endParaRPr lang="fi-FI" sz="1200" b="0" i="0" u="none" strike="noStrike" cap="none">
              <a:solidFill>
                <a:srgbClr val="B3A787"/>
              </a:solidFill>
              <a:latin typeface="Cabin"/>
              <a:ea typeface="Cabin"/>
              <a:cs typeface="Cabin"/>
              <a:sym typeface="Cabin"/>
            </a:endParaRPr>
          </a:p>
        </p:txBody>
      </p:sp>
      <p:sp>
        <p:nvSpPr>
          <p:cNvPr id="8" name="Nuoli: Ylös-alas 7">
            <a:extLst>
              <a:ext uri="{FF2B5EF4-FFF2-40B4-BE49-F238E27FC236}">
                <a16:creationId xmlns:a16="http://schemas.microsoft.com/office/drawing/2014/main" id="{CD5BD754-7D8A-7425-C70B-7A3759CE7477}"/>
              </a:ext>
            </a:extLst>
          </p:cNvPr>
          <p:cNvSpPr/>
          <p:nvPr/>
        </p:nvSpPr>
        <p:spPr>
          <a:xfrm>
            <a:off x="1209648" y="1417637"/>
            <a:ext cx="127539" cy="4800601"/>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28730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Vireyden säätely</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dirty="0"/>
              <a:t>Työskentely lähellä sietoikkunan ylä- tai alarajaa tehokkainta</a:t>
            </a:r>
          </a:p>
          <a:p>
            <a:pPr>
              <a:buFont typeface="Wingdings" panose="05000000000000000000" pitchFamily="2" charset="2"/>
              <a:buChar char="§"/>
            </a:pPr>
            <a:r>
              <a:rPr lang="fi-FI" sz="2000" dirty="0"/>
              <a:t>Vakauttavien keinojen hallinnan oppiminen on keskeisempää kuin muistojen, asioiden käsittely.</a:t>
            </a:r>
          </a:p>
          <a:p>
            <a:pPr>
              <a:buFont typeface="Wingdings" panose="05000000000000000000" pitchFamily="2" charset="2"/>
              <a:buChar char="§"/>
            </a:pPr>
            <a:r>
              <a:rPr lang="fi-FI" sz="2000" dirty="0"/>
              <a:t>Vireyden säätelykeinoina mm: </a:t>
            </a:r>
          </a:p>
          <a:p>
            <a:pPr lvl="1">
              <a:buFont typeface="Wingdings" panose="05000000000000000000" pitchFamily="2" charset="2"/>
              <a:buChar char="Ø"/>
            </a:pPr>
            <a:r>
              <a:rPr lang="fi-FI" sz="2000" dirty="0"/>
              <a:t>Huomion kapeuttaminen kehoon ja fyysisiin kokemuksiin (Mitä huomaat kehossasi tapahtuvan juuri nyt?) </a:t>
            </a:r>
          </a:p>
          <a:p>
            <a:pPr lvl="1">
              <a:buFont typeface="Wingdings" panose="05000000000000000000" pitchFamily="2" charset="2"/>
              <a:buChar char="Ø"/>
            </a:pPr>
            <a:r>
              <a:rPr lang="fi-FI" sz="2000" dirty="0"/>
              <a:t>Huomioiva läsnäolo auttaa pysymään sietoikkunassa (Mitä sinussa tapahtuu juuri nyt?)</a:t>
            </a:r>
          </a:p>
          <a:p>
            <a:pPr lvl="1">
              <a:buFont typeface="Wingdings" panose="05000000000000000000" pitchFamily="2" charset="2"/>
              <a:buChar char="Ø"/>
            </a:pPr>
            <a:r>
              <a:rPr lang="fi-FI" sz="2000" dirty="0"/>
              <a:t>Vakauttaminen: Esim. huomion suuntaaminen nykyhetkeen tai positiiviseen asiaan, hengitys, katsekontakti terapeuttiin, liikkeelle lähteminen tai seisominen, hidastaminen (ylivireys), fyysinen esine esim. stressipallo, piirtäminen, vesilasi, tietoinen läsnäolo, ikkuna auki, jne.</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71</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044079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Traumaorientoituneen pariterapian vaiheet</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b="1" dirty="0"/>
              <a:t>Parisuhteen vakauttaminen ja turvallisen perustan luominen sekä terapiatilanteeseen, että vähitellen parisuhteeseen</a:t>
            </a:r>
            <a:r>
              <a:rPr lang="fi-FI" sz="2400" dirty="0"/>
              <a:t>. Turvalliset puitteet ja lisääntyvä ymmärrys trauman vaikutuksista parisuhteeseen ja reagointiin.</a:t>
            </a:r>
          </a:p>
          <a:p>
            <a:pPr>
              <a:buFont typeface="Wingdings" panose="05000000000000000000" pitchFamily="2" charset="2"/>
              <a:buChar char="§"/>
            </a:pPr>
            <a:r>
              <a:rPr lang="fi-FI" sz="2400" b="1" dirty="0"/>
              <a:t>Tunneyhteyden rakentuminen puolisoiden välille</a:t>
            </a:r>
            <a:r>
              <a:rPr lang="fi-FI" sz="2400" dirty="0"/>
              <a:t>. Uudet, laajennetut tunnekokemukset vaikuttavat käsitykseen itsestä, puolisosta ja yhteisestä parisuhteesta.</a:t>
            </a:r>
          </a:p>
          <a:p>
            <a:pPr>
              <a:buFont typeface="Wingdings" panose="05000000000000000000" pitchFamily="2" charset="2"/>
              <a:buChar char="§"/>
            </a:pPr>
            <a:r>
              <a:rPr lang="fi-FI" sz="2400" b="1" dirty="0"/>
              <a:t>Integraatio.</a:t>
            </a:r>
            <a:r>
              <a:rPr lang="fi-FI" sz="2400" dirty="0"/>
              <a:t> Mahdollisuus nähdä parisuhde paikkana, josta voi hakea ja saada turvaa. Yhteinen kamppailu trauman vaikutusten kanssa.</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72</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564460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25676" y="501445"/>
            <a:ext cx="7508011" cy="1376516"/>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2800" b="1" dirty="0">
                <a:solidFill>
                  <a:schemeClr val="accent3">
                    <a:lumMod val="50000"/>
                  </a:schemeClr>
                </a:solidFill>
              </a:rPr>
              <a:t>Jos toisella puolisolla on trauma, miten hoidetaan pariterapialla? </a:t>
            </a:r>
            <a:br>
              <a:rPr lang="fi-FI" sz="2800" b="1" dirty="0">
                <a:solidFill>
                  <a:schemeClr val="accent3">
                    <a:lumMod val="50000"/>
                  </a:schemeClr>
                </a:solidFill>
              </a:rPr>
            </a:br>
            <a:r>
              <a:rPr lang="fi-FI" sz="2800" b="1" dirty="0">
                <a:solidFill>
                  <a:schemeClr val="accent3">
                    <a:lumMod val="50000"/>
                  </a:schemeClr>
                </a:solidFill>
              </a:rPr>
              <a:t>Missä on raja, jolloin pitäisikin hoitaa yksilöterapialla?</a:t>
            </a:r>
            <a:br>
              <a:rPr lang="fi-FI" sz="2800" b="1" dirty="0"/>
            </a:br>
            <a:endParaRPr sz="2800" b="1"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25677" y="2152597"/>
            <a:ext cx="7183998" cy="4430765"/>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dirty="0"/>
              <a:t>Kummankin puolison ymmärrys siitä, miten trauma näkyy parisuhteessa (ei keskitytä siihen mitä on tapahtunut, vaan miten se näkyy nykyhetkessä)</a:t>
            </a:r>
          </a:p>
          <a:p>
            <a:pPr>
              <a:buFont typeface="Wingdings" panose="05000000000000000000" pitchFamily="2" charset="2"/>
              <a:buChar char="§"/>
            </a:pPr>
            <a:r>
              <a:rPr lang="fi-FI" sz="2400" dirty="0"/>
              <a:t>Luottamuksen ja turvallisuuden rakentaminen terapiatilanteisiin. </a:t>
            </a:r>
          </a:p>
          <a:p>
            <a:pPr>
              <a:buFont typeface="Wingdings" panose="05000000000000000000" pitchFamily="2" charset="2"/>
              <a:buChar char="§"/>
            </a:pPr>
            <a:r>
              <a:rPr lang="fi-FI" sz="2400" dirty="0"/>
              <a:t>Välttämiskäyttäytyminen ja fobia.</a:t>
            </a:r>
          </a:p>
          <a:p>
            <a:pPr>
              <a:buFont typeface="Wingdings" panose="05000000000000000000" pitchFamily="2" charset="2"/>
              <a:buChar char="§"/>
            </a:pPr>
            <a:r>
              <a:rPr lang="fi-FI" sz="2400" dirty="0"/>
              <a:t>Häpeän vähentäminen. Traumareaktiot ovat suojanneet ja auttaneet ihmistä!</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73</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705123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15845" y="698090"/>
            <a:ext cx="7728154" cy="1209367"/>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2800" b="1" dirty="0">
                <a:solidFill>
                  <a:schemeClr val="accent3">
                    <a:lumMod val="50000"/>
                  </a:schemeClr>
                </a:solidFill>
              </a:rPr>
              <a:t>Jos toisella puolisolla on trauma, miten hoidetaan pariterapialla? </a:t>
            </a:r>
            <a:br>
              <a:rPr lang="fi-FI" sz="2800" b="1" dirty="0">
                <a:solidFill>
                  <a:schemeClr val="accent3">
                    <a:lumMod val="50000"/>
                  </a:schemeClr>
                </a:solidFill>
              </a:rPr>
            </a:br>
            <a:r>
              <a:rPr lang="fi-FI" sz="2800" b="1" dirty="0">
                <a:solidFill>
                  <a:schemeClr val="accent3">
                    <a:lumMod val="50000"/>
                  </a:schemeClr>
                </a:solidFill>
              </a:rPr>
              <a:t>Missä on raja, jolloin pitäisikin hoitaa yksilöterapialla?</a:t>
            </a:r>
            <a:br>
              <a:rPr lang="fi-FI" sz="3600" dirty="0"/>
            </a:b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504334" y="1907456"/>
            <a:ext cx="7429353" cy="4340943"/>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400" dirty="0"/>
              <a:t>Validointi (”On ymmärrettävää..)</a:t>
            </a:r>
          </a:p>
          <a:p>
            <a:pPr>
              <a:buFont typeface="Wingdings" panose="05000000000000000000" pitchFamily="2" charset="2"/>
              <a:buChar char="§"/>
            </a:pPr>
            <a:r>
              <a:rPr lang="fi-FI" sz="2400" dirty="0"/>
              <a:t>Sietoikkunassa pysyminen. Ylivireys- ja alivireys-käyttäytymisen tunnistaminen ja keinot päästä takaisin sietoikkunaan.</a:t>
            </a:r>
          </a:p>
          <a:p>
            <a:pPr>
              <a:buFont typeface="Wingdings" panose="05000000000000000000" pitchFamily="2" charset="2"/>
              <a:buChar char="§"/>
            </a:pPr>
            <a:r>
              <a:rPr lang="fi-FI" sz="2400" dirty="0"/>
              <a:t>Trauman laukaisijoiden tunnistaminen.</a:t>
            </a:r>
          </a:p>
          <a:p>
            <a:pPr>
              <a:buFont typeface="Wingdings" panose="05000000000000000000" pitchFamily="2" charset="2"/>
              <a:buChar char="§"/>
            </a:pPr>
            <a:r>
              <a:rPr lang="fi-FI" sz="2400" dirty="0"/>
              <a:t>Puolison kokemuksen kuuleminen ja ymmärtäminen.</a:t>
            </a:r>
          </a:p>
          <a:p>
            <a:pPr>
              <a:buFont typeface="Wingdings" panose="05000000000000000000" pitchFamily="2" charset="2"/>
              <a:buChar char="§"/>
            </a:pPr>
            <a:r>
              <a:rPr lang="fi-FI" sz="2400" dirty="0"/>
              <a:t>Vakava traumatisoituminen vaatii lähes aina myös yksilöhoidon (keho!)</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lang="fi-FI" sz="2800" b="0" i="0" u="none" strike="noStrike" cap="none" dirty="0">
              <a:solidFill>
                <a:schemeClr val="dk1"/>
              </a:solidFill>
              <a:latin typeface="Cabin"/>
              <a:ea typeface="Cabin"/>
              <a:cs typeface="Cabin"/>
              <a:sym typeface="Cabin"/>
            </a:endParaRP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74</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9273593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br>
              <a:rPr lang="fi-FI" sz="3600" dirty="0"/>
            </a:br>
            <a:r>
              <a:rPr lang="fi-FI" sz="3600" dirty="0" err="1"/>
              <a:t>Psykoedukaation</a:t>
            </a:r>
            <a:r>
              <a:rPr lang="fi-FI" sz="3600" dirty="0"/>
              <a:t> osuus, miten otetaan puheeksi?</a:t>
            </a:r>
            <a:br>
              <a:rPr lang="fi-FI" sz="3600" dirty="0"/>
            </a:b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r>
              <a:rPr lang="fi-FI" sz="2400" dirty="0"/>
              <a:t>Otetaan puheeksi asiakkaan tahtia kuunnellen. Annetaan asiakkaalle lupa säädellä intensiteettiä. </a:t>
            </a:r>
            <a:r>
              <a:rPr lang="fi-FI" sz="2400" dirty="0" err="1"/>
              <a:t>Psykoedukaatiokin</a:t>
            </a:r>
            <a:r>
              <a:rPr lang="fi-FI" sz="2400" dirty="0"/>
              <a:t> on altistusta, vaikka ei suoraan puhuttaisi traumasta.</a:t>
            </a:r>
          </a:p>
          <a:p>
            <a:r>
              <a:rPr lang="fi-FI" sz="2400" dirty="0"/>
              <a:t>Monet trauma</a:t>
            </a:r>
            <a:r>
              <a:rPr lang="fi-FI" sz="2400" u="sng" dirty="0"/>
              <a:t>reaktiot </a:t>
            </a:r>
            <a:r>
              <a:rPr lang="fi-FI" sz="2400" dirty="0"/>
              <a:t>ovat tavallisia kaikille ihmisille. Trauma lisää niitä ja niiden intensiteettiä.</a:t>
            </a:r>
          </a:p>
          <a:p>
            <a:r>
              <a:rPr lang="fi-FI" sz="2400" dirty="0"/>
              <a:t>Sietoikkuna työvälineenä. Asiakkaat ymmärtävät ja omaksuvat hyvin!</a:t>
            </a:r>
          </a:p>
          <a:p>
            <a:r>
              <a:rPr lang="fi-FI" sz="2400" dirty="0" err="1"/>
              <a:t>Psykoedukaatio</a:t>
            </a:r>
            <a:r>
              <a:rPr lang="fi-FI" sz="2400" dirty="0"/>
              <a:t> on keskeinen osa työskentelyä</a:t>
            </a:r>
          </a:p>
          <a:p>
            <a:r>
              <a:rPr lang="fi-FI" sz="2400" dirty="0"/>
              <a:t>Traumatisoituneet asiakkaat kokevat helpottavana, häpeää vähentävänä, kun heidän reaktioitaan validoidaan ja normalisoidaan. Ne ovat auttaneet heitä selviämään!</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75</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901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2800" dirty="0"/>
              <a:t>Traumatisoitunut puoliso ei ole halukas/ kykenevä hoitoon  Miten toimitaan? Milloin lopetetaan? Kuinka pitkä hoito?</a:t>
            </a:r>
            <a:endParaRPr sz="28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229032" y="1553498"/>
            <a:ext cx="7704655" cy="4694902"/>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dirty="0"/>
              <a:t>Monet traumatisoituneista asiakkaista välttelevät kaikkea, joka saattaa nostaa esiin traumatisoitumiseen liittyvät muistot ja tunteet. Se on osa traumakäyttäytymistä, fobia.</a:t>
            </a:r>
          </a:p>
          <a:p>
            <a:pPr>
              <a:buFont typeface="Wingdings" panose="05000000000000000000" pitchFamily="2" charset="2"/>
              <a:buChar char="§"/>
            </a:pPr>
            <a:r>
              <a:rPr lang="fi-FI" sz="2000" dirty="0"/>
              <a:t>Parisuhteen hoitaminen ilman, että mennään liian syvälle. </a:t>
            </a:r>
          </a:p>
          <a:p>
            <a:pPr>
              <a:buFont typeface="Wingdings" panose="05000000000000000000" pitchFamily="2" charset="2"/>
              <a:buChar char="§"/>
            </a:pPr>
            <a:r>
              <a:rPr lang="fi-FI" sz="2000" dirty="0"/>
              <a:t>Hallinnan tunteen säilyttäminen asiakkaalla. Mihin hän olisi valmis? Olisiko hän valmis aluksi vaikka x määrään käyntejä. Sitten voi lopettaa jos haluaa. Sopimukset voivat tuoda turvaa. </a:t>
            </a:r>
          </a:p>
          <a:p>
            <a:pPr>
              <a:buFont typeface="Wingdings" panose="05000000000000000000" pitchFamily="2" charset="2"/>
              <a:buChar char="§"/>
            </a:pPr>
            <a:r>
              <a:rPr lang="fi-FI" sz="2000" dirty="0"/>
              <a:t>Pystytäänkö muokkaamaan hoitoa niin, että asiakas pysyisi riittävästi sietoikkunassa? Lyhyemmät käynnit? Yksilötapaamisia? Osa käynnistä erillään, osa yhdessä? </a:t>
            </a:r>
          </a:p>
          <a:p>
            <a:pPr>
              <a:buFont typeface="Wingdings" panose="05000000000000000000" pitchFamily="2" charset="2"/>
              <a:buChar char="§"/>
            </a:pPr>
            <a:r>
              <a:rPr lang="fi-FI" sz="2000" dirty="0"/>
              <a:t>Jos asiakas ei pysty tai halua, niin voisiko silti hoitaa puolisoa?</a:t>
            </a:r>
          </a:p>
          <a:p>
            <a:pPr>
              <a:buFont typeface="Wingdings" panose="05000000000000000000" pitchFamily="2" charset="2"/>
              <a:buChar char="§"/>
            </a:pPr>
            <a:r>
              <a:rPr lang="fi-FI" sz="2000" dirty="0"/>
              <a:t>Terapeutin rauhallisuus ja tuvallisuus, vaikka hoitoa ei jatkettaisi. Kokemus turvallisesta hoivasta ja rajojen kunnioittamisesta. Luo tietä sille, että pystyy kenties myöhemmin.</a:t>
            </a:r>
          </a:p>
          <a:p>
            <a:pPr marL="533400" marR="0" lvl="0" indent="-457200" algn="l" rtl="0">
              <a:lnSpc>
                <a:spcPct val="100000"/>
              </a:lnSpc>
              <a:spcBef>
                <a:spcPts val="0"/>
              </a:spcBef>
              <a:buClr>
                <a:schemeClr val="accent1"/>
              </a:buClr>
              <a:buSzPct val="80000"/>
              <a:buFont typeface="Wingdings" panose="05000000000000000000" pitchFamily="2" charset="2"/>
              <a:buChar char="§"/>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76</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4182666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707923"/>
            <a:ext cx="7498080" cy="709714"/>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200" dirty="0"/>
              <a:t>Onko puolison oma trauma vai suhteeseen liittyvä? Miten vaikuttaa hoitoon?</a:t>
            </a:r>
            <a:br>
              <a:rPr lang="fi-FI" sz="3600" dirty="0"/>
            </a:b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47019" y="1730476"/>
            <a:ext cx="7586669" cy="4517923"/>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dirty="0"/>
              <a:t>Jos on jommankumman oma trauma, niin tasapainoilu sen kanssa miten työskentely fokusoidaan myös parisuhteeseen ja yhteiseksi, niin, että tarkastellaan kummankin osuutta ja kokemuksia. Vaarana, että trauma vie tilaa.</a:t>
            </a:r>
          </a:p>
          <a:p>
            <a:pPr>
              <a:buFont typeface="Wingdings" panose="05000000000000000000" pitchFamily="2" charset="2"/>
              <a:buChar char="§"/>
            </a:pPr>
            <a:r>
              <a:rPr lang="fi-FI" sz="2000" dirty="0"/>
              <a:t>Kaikki parisuhteen ongelmat eivät ole vain traumatisoituneen puolison ”syytä”.</a:t>
            </a:r>
          </a:p>
          <a:p>
            <a:pPr>
              <a:buFont typeface="Wingdings" panose="05000000000000000000" pitchFamily="2" charset="2"/>
              <a:buChar char="§"/>
            </a:pPr>
            <a:r>
              <a:rPr lang="fi-FI" sz="2000" dirty="0"/>
              <a:t>Yksilön traumassakin fokus siinä, miten se näyttäytyy parisuhteessa ja vaikuttaa sitä kautta puolisoon ja yhteiseen parisuhteeseen.</a:t>
            </a:r>
          </a:p>
          <a:p>
            <a:pPr>
              <a:buFont typeface="Wingdings" panose="05000000000000000000" pitchFamily="2" charset="2"/>
              <a:buChar char="§"/>
            </a:pPr>
            <a:r>
              <a:rPr lang="fi-FI" sz="2000" dirty="0"/>
              <a:t>Traumatisoituneen häpeän kannattelu! </a:t>
            </a:r>
          </a:p>
          <a:p>
            <a:pPr>
              <a:buFont typeface="Wingdings" panose="05000000000000000000" pitchFamily="2" charset="2"/>
              <a:buChar char="§"/>
            </a:pPr>
            <a:r>
              <a:rPr lang="fi-FI" sz="2000" dirty="0"/>
              <a:t>Yksilön trauman käsittely pariterapiassa edellyttää sitä, että puoliso on riittävästi työstänyt omaa osuuttaan ja pystyy olemaan tukena (jos ei niin vaarana yksi jääminen ja trauman toistuminen)</a:t>
            </a:r>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77</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711359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Uskottomuus – kriisi- ja traumanäkökulmasta?</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327355" y="1818968"/>
            <a:ext cx="7606333" cy="4429432"/>
          </a:xfrm>
          <a:prstGeom prst="rect">
            <a:avLst/>
          </a:prstGeom>
          <a:noFill/>
          <a:ln>
            <a:noFill/>
          </a:ln>
        </p:spPr>
        <p:txBody>
          <a:bodyPr lIns="91425" tIns="45700" rIns="91425" bIns="45700" anchor="t" anchorCtr="0">
            <a:noAutofit/>
          </a:bodyPr>
          <a:lstStyle/>
          <a:p>
            <a:pPr>
              <a:buFont typeface="Wingdings" panose="05000000000000000000" pitchFamily="2" charset="2"/>
              <a:buChar char="§"/>
            </a:pPr>
            <a:r>
              <a:rPr lang="fi-FI" sz="2000" dirty="0"/>
              <a:t>Petetyn persoonallisuuden rakenne ja vahvuus, seksuaalisen identiteetin </a:t>
            </a:r>
            <a:r>
              <a:rPr lang="fi-FI" sz="2000" dirty="0" err="1"/>
              <a:t>vahvuUskottomuus</a:t>
            </a:r>
            <a:r>
              <a:rPr lang="fi-FI" sz="2000" dirty="0"/>
              <a:t> voi olla kriisi tai trauma (tai ei kumpaakaan)</a:t>
            </a:r>
          </a:p>
          <a:p>
            <a:pPr>
              <a:buFont typeface="Wingdings" panose="05000000000000000000" pitchFamily="2" charset="2"/>
              <a:buChar char="§"/>
            </a:pPr>
            <a:r>
              <a:rPr lang="fi-FI" sz="2000" dirty="0"/>
              <a:t>us, historia (oma ja parin), elämäntilanne, sosiaalinen tuki sekä uskottomuuden luonne</a:t>
            </a:r>
          </a:p>
          <a:p>
            <a:pPr>
              <a:buFont typeface="Wingdings" panose="05000000000000000000" pitchFamily="2" charset="2"/>
              <a:buChar char="§"/>
            </a:pPr>
            <a:r>
              <a:rPr lang="fi-FI" sz="2000" dirty="0"/>
              <a:t>Parin ja sen yksilöiden kyky integroida tapahtunut osaksi omaa ja yhteistä tarinaa.</a:t>
            </a:r>
          </a:p>
          <a:p>
            <a:pPr>
              <a:buFont typeface="Wingdings" panose="05000000000000000000" pitchFamily="2" charset="2"/>
              <a:buChar char="§"/>
            </a:pPr>
            <a:r>
              <a:rPr lang="fi-FI" sz="2000" dirty="0"/>
              <a:t>Yksinkertaistettuna, mitä heikomman rakenteet sitä voimakkaampi kriisi ja trauma.</a:t>
            </a:r>
          </a:p>
          <a:p>
            <a:pPr>
              <a:buFont typeface="Wingdings" panose="05000000000000000000" pitchFamily="2" charset="2"/>
              <a:buChar char="§"/>
            </a:pPr>
            <a:r>
              <a:rPr lang="fi-FI" sz="2000" dirty="0"/>
              <a:t>Uskottomuus sisäisen trauman (aiemman) laukaisijana.</a:t>
            </a:r>
          </a:p>
          <a:p>
            <a:pPr>
              <a:buFont typeface="Wingdings" panose="05000000000000000000" pitchFamily="2" charset="2"/>
              <a:buChar char="§"/>
            </a:pPr>
            <a:r>
              <a:rPr lang="fi-FI" sz="2000" dirty="0"/>
              <a:t>Uskottoman puolison persoonallisuus, sitoutuminen, halu ja kyky korjata sekä palauttaa turvallisuutta.</a:t>
            </a:r>
          </a:p>
          <a:p>
            <a:endParaRPr lang="fi-FI" dirty="0"/>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78</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000069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1115616" y="0"/>
            <a:ext cx="8028383" cy="6858000"/>
          </a:xfrm>
          <a:prstGeom prst="rect">
            <a:avLst/>
          </a:prstGeom>
          <a:noFill/>
          <a:ln>
            <a:noFill/>
          </a:ln>
        </p:spPr>
      </p:pic>
      <p:sp>
        <p:nvSpPr>
          <p:cNvPr id="156" name="Shape 156"/>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562214"/>
              </a:buClr>
              <a:buSzPct val="25000"/>
              <a:buFont typeface="Cabin"/>
              <a:buNone/>
            </a:pPr>
            <a:r>
              <a:rPr lang="fi-FI" sz="3600" dirty="0"/>
              <a:t>Lähteet ja kirjallisuutta</a:t>
            </a:r>
            <a:endParaRPr sz="3600" b="0" i="0" u="none" strike="noStrike" cap="none" dirty="0">
              <a:solidFill>
                <a:srgbClr val="562214"/>
              </a:solidFill>
              <a:latin typeface="Cabin"/>
              <a:ea typeface="Cabin"/>
              <a:cs typeface="Cabin"/>
              <a:sym typeface="Cabin"/>
            </a:endParaRPr>
          </a:p>
        </p:txBody>
      </p:sp>
      <p:sp>
        <p:nvSpPr>
          <p:cNvPr id="157" name="Shape 157"/>
          <p:cNvSpPr txBox="1">
            <a:spLocks noGrp="1"/>
          </p:cNvSpPr>
          <p:nvPr>
            <p:ph type="body" idx="1"/>
          </p:nvPr>
        </p:nvSpPr>
        <p:spPr>
          <a:xfrm>
            <a:off x="1435608" y="1447800"/>
            <a:ext cx="7498080" cy="4800600"/>
          </a:xfrm>
          <a:prstGeom prst="rect">
            <a:avLst/>
          </a:prstGeom>
          <a:noFill/>
          <a:ln>
            <a:noFill/>
          </a:ln>
        </p:spPr>
        <p:txBody>
          <a:bodyPr lIns="91425" tIns="45700" rIns="91425" bIns="45700" anchor="t" anchorCtr="0">
            <a:noAutofit/>
          </a:bodyPr>
          <a:lstStyle/>
          <a:p>
            <a:r>
              <a:rPr lang="fi-FI" sz="1600" dirty="0"/>
              <a:t>Hoivattavaa vanhemmuutta (2019) Opas lapsuuden kaltoinkohtelusta toipuvien vanhempien ryhmämuotoiseen tukemiseen, Traumaterapiakeskus. Helsinki.</a:t>
            </a:r>
          </a:p>
          <a:p>
            <a:r>
              <a:rPr lang="fi-FI" sz="1600" dirty="0"/>
              <a:t>Häpeästä myötätuntoon. Näkökulmia vakavaan traumatisoitumiseen. (2015) Toimittanut Anne Suokas-</a:t>
            </a:r>
            <a:r>
              <a:rPr lang="fi-FI" sz="1600" dirty="0" err="1"/>
              <a:t>Cunliffe</a:t>
            </a:r>
            <a:r>
              <a:rPr lang="fi-FI" sz="1600" dirty="0"/>
              <a:t>. Traumaterapiakeskus. Helsinki.</a:t>
            </a:r>
          </a:p>
          <a:p>
            <a:r>
              <a:rPr lang="fi-FI" sz="1600" dirty="0"/>
              <a:t>Lupa särkyä. Kriisistä elämään. (2008). Eija Palosaari. Edita. Helsinki.</a:t>
            </a:r>
          </a:p>
          <a:p>
            <a:r>
              <a:rPr lang="fi-FI" sz="1600" dirty="0"/>
              <a:t>Pieni elämä (2015). </a:t>
            </a:r>
            <a:r>
              <a:rPr lang="fi-FI" sz="1600" dirty="0" err="1"/>
              <a:t>Hanya</a:t>
            </a:r>
            <a:r>
              <a:rPr lang="fi-FI" sz="1600" dirty="0"/>
              <a:t> </a:t>
            </a:r>
            <a:r>
              <a:rPr lang="fi-FI" sz="1600" dirty="0" err="1"/>
              <a:t>Yanagihara</a:t>
            </a:r>
            <a:r>
              <a:rPr lang="fi-FI" sz="1600" dirty="0"/>
              <a:t>. Tammi. Helsinki</a:t>
            </a:r>
          </a:p>
          <a:p>
            <a:r>
              <a:rPr lang="fi-FI" sz="1600" dirty="0"/>
              <a:t>Sensomotorinen psykoterapia. Keinoja trauman ja kiintymyssuhdevaurion hoitoon (2016) Pat </a:t>
            </a:r>
            <a:r>
              <a:rPr lang="fi-FI" sz="1600" dirty="0" err="1"/>
              <a:t>Ogden</a:t>
            </a:r>
            <a:r>
              <a:rPr lang="fi-FI" sz="1600" dirty="0"/>
              <a:t> ja Janina Fisher. Traumaterapiakeskus. Helsinki.</a:t>
            </a:r>
          </a:p>
          <a:p>
            <a:r>
              <a:rPr lang="fi-FI" sz="1600" dirty="0"/>
              <a:t>Traumaperäisen dissosiaatiohäiriön vakauttaminen. Taito-ohjelma terapeuteille (2011), </a:t>
            </a:r>
            <a:r>
              <a:rPr lang="fi-FI" sz="1600" dirty="0" err="1"/>
              <a:t>Suzette</a:t>
            </a:r>
            <a:r>
              <a:rPr lang="fi-FI" sz="1600" dirty="0"/>
              <a:t> </a:t>
            </a:r>
            <a:r>
              <a:rPr lang="fi-FI" sz="1600" dirty="0" err="1"/>
              <a:t>Boon</a:t>
            </a:r>
            <a:r>
              <a:rPr lang="fi-FI" sz="1600" dirty="0"/>
              <a:t>, </a:t>
            </a:r>
            <a:r>
              <a:rPr lang="fi-FI" sz="1600" dirty="0" err="1"/>
              <a:t>Kathy</a:t>
            </a:r>
            <a:r>
              <a:rPr lang="fi-FI" sz="1600" dirty="0"/>
              <a:t> </a:t>
            </a:r>
            <a:r>
              <a:rPr lang="fi-FI" sz="1600" dirty="0" err="1"/>
              <a:t>Steele</a:t>
            </a:r>
            <a:r>
              <a:rPr lang="fi-FI" sz="1600" dirty="0"/>
              <a:t>, </a:t>
            </a:r>
            <a:r>
              <a:rPr lang="fi-FI" sz="1600" dirty="0" err="1"/>
              <a:t>Onno</a:t>
            </a:r>
            <a:r>
              <a:rPr lang="fi-FI" sz="1600" dirty="0"/>
              <a:t> van </a:t>
            </a:r>
            <a:r>
              <a:rPr lang="fi-FI" sz="1600" dirty="0" err="1"/>
              <a:t>der</a:t>
            </a:r>
            <a:r>
              <a:rPr lang="fi-FI" sz="1600" dirty="0"/>
              <a:t> Hart. Traumaterapiakeskus. Helsinki.</a:t>
            </a:r>
          </a:p>
          <a:p>
            <a:r>
              <a:rPr lang="fi-FI" sz="1600" dirty="0"/>
              <a:t>Vainottu mieli. Rakenteellinen dissosiaatio ja kroonisen traumatisoitumisen hoitaminen. </a:t>
            </a:r>
            <a:r>
              <a:rPr lang="fi-FI" sz="1600" dirty="0" err="1"/>
              <a:t>Onno</a:t>
            </a:r>
            <a:r>
              <a:rPr lang="fi-FI" sz="1600" dirty="0"/>
              <a:t> van </a:t>
            </a:r>
            <a:r>
              <a:rPr lang="fi-FI" sz="1600" dirty="0" err="1"/>
              <a:t>der</a:t>
            </a:r>
            <a:r>
              <a:rPr lang="fi-FI" sz="1600" dirty="0"/>
              <a:t> Hart, </a:t>
            </a:r>
            <a:r>
              <a:rPr lang="fi-FI" sz="1600" dirty="0" err="1"/>
              <a:t>Ellert</a:t>
            </a:r>
            <a:r>
              <a:rPr lang="fi-FI" sz="1600" dirty="0"/>
              <a:t> </a:t>
            </a:r>
            <a:r>
              <a:rPr lang="fi-FI" sz="1600" dirty="0" err="1"/>
              <a:t>Nijenhuis</a:t>
            </a:r>
            <a:r>
              <a:rPr lang="fi-FI" sz="1600" dirty="0"/>
              <a:t>, </a:t>
            </a:r>
            <a:r>
              <a:rPr lang="fi-FI" sz="1600" dirty="0" err="1"/>
              <a:t>Kathy</a:t>
            </a:r>
            <a:r>
              <a:rPr lang="fi-FI" sz="1600" dirty="0"/>
              <a:t> </a:t>
            </a:r>
            <a:r>
              <a:rPr lang="fi-FI" sz="1600" dirty="0" err="1"/>
              <a:t>Steele</a:t>
            </a:r>
            <a:r>
              <a:rPr lang="fi-FI" sz="1600" dirty="0"/>
              <a:t> (2006). Traumaterapiakeskus. Helsinki</a:t>
            </a:r>
          </a:p>
          <a:p>
            <a:endParaRPr lang="fi-FI" dirty="0"/>
          </a:p>
          <a:p>
            <a:pPr marL="533400" marR="0" lvl="0" indent="-457200" algn="l" rtl="0">
              <a:lnSpc>
                <a:spcPct val="100000"/>
              </a:lnSpc>
              <a:spcBef>
                <a:spcPts val="0"/>
              </a:spcBef>
              <a:buClr>
                <a:schemeClr val="accent1"/>
              </a:buClr>
              <a:buSzPct val="80000"/>
              <a:buFont typeface="Courier New" panose="02070309020205020404" pitchFamily="49" charset="0"/>
              <a:buChar char="o"/>
            </a:pPr>
            <a:endParaRPr lang="fi-FI" sz="3200" b="0" i="0" u="none" strike="noStrike" cap="none" dirty="0">
              <a:solidFill>
                <a:schemeClr val="dk1"/>
              </a:solidFill>
              <a:latin typeface="Cabin"/>
              <a:ea typeface="Cabin"/>
              <a:cs typeface="Cabin"/>
              <a:sym typeface="Cabin"/>
            </a:endParaRPr>
          </a:p>
        </p:txBody>
      </p:sp>
      <p:sp>
        <p:nvSpPr>
          <p:cNvPr id="158" name="Shape 158"/>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ea typeface="Cabin"/>
                <a:cs typeface="Cabin"/>
                <a:sym typeface="Cabin"/>
              </a:rPr>
              <a:t>17.10.2023</a:t>
            </a:r>
          </a:p>
        </p:txBody>
      </p:sp>
      <p:sp>
        <p:nvSpPr>
          <p:cNvPr id="159" name="Shape 159"/>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pic>
        <p:nvPicPr>
          <p:cNvPr id="160" name="Shape 160"/>
          <p:cNvPicPr preferRelativeResize="0"/>
          <p:nvPr/>
        </p:nvPicPr>
        <p:blipFill rotWithShape="1">
          <a:blip r:embed="rId4">
            <a:alphaModFix/>
          </a:blip>
          <a:srcRect/>
          <a:stretch/>
        </p:blipFill>
        <p:spPr>
          <a:xfrm rot="-5400000">
            <a:off x="-2873178" y="2873179"/>
            <a:ext cx="6858000" cy="1111641"/>
          </a:xfrm>
          <a:prstGeom prst="rect">
            <a:avLst/>
          </a:prstGeom>
          <a:noFill/>
          <a:ln>
            <a:noFill/>
          </a:ln>
        </p:spPr>
      </p:pic>
      <p:sp>
        <p:nvSpPr>
          <p:cNvPr id="2" name="Dian numeron paikkamerkki 1"/>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79</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210028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lvl="0">
              <a:buSzPct val="25000"/>
            </a:pPr>
            <a:r>
              <a:rPr lang="fi-FI" sz="3600" dirty="0"/>
              <a:t>Aikuisuuden </a:t>
            </a:r>
            <a:r>
              <a:rPr lang="fi-FI" sz="3600" dirty="0" err="1"/>
              <a:t>kiintymysuhdetyylit</a:t>
            </a:r>
            <a:endParaRPr sz="3600" i="0" u="none" strike="noStrike" cap="none" dirty="0">
              <a:solidFill>
                <a:srgbClr val="562214"/>
              </a:solidFill>
              <a:latin typeface="+mn-lt"/>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8" y="1563328"/>
            <a:ext cx="7708391" cy="4832092"/>
          </a:xfrm>
          <a:prstGeom prst="rect">
            <a:avLst/>
          </a:prstGeom>
          <a:noFill/>
        </p:spPr>
        <p:txBody>
          <a:bodyPr wrap="square" rtlCol="0">
            <a:spAutoFit/>
          </a:bodyPr>
          <a:lstStyle/>
          <a:p>
            <a:r>
              <a:rPr lang="fi-FI" sz="2800" dirty="0"/>
              <a:t>-Turvallisessa kiintymystyylissä aikuisen on helppo tukeutua ja antaa tukea toiselle.</a:t>
            </a:r>
          </a:p>
          <a:p>
            <a:endParaRPr lang="fi-FI" sz="2800" dirty="0"/>
          </a:p>
          <a:p>
            <a:r>
              <a:rPr lang="fi-FI" sz="2800" dirty="0"/>
              <a:t>-Ei korostunutta pelkoa hylätyksi tulemisesta </a:t>
            </a:r>
          </a:p>
          <a:p>
            <a:r>
              <a:rPr lang="fi-FI" sz="2800" dirty="0"/>
              <a:t>-Intimiteetti on helpompaa ja luontevampaa.</a:t>
            </a:r>
          </a:p>
          <a:p>
            <a:endParaRPr lang="fi-FI" sz="2800" dirty="0"/>
          </a:p>
          <a:p>
            <a:r>
              <a:rPr lang="fi-FI" sz="2800" dirty="0"/>
              <a:t>-Ihmissuhteiden arvostaminen mahdollista.</a:t>
            </a:r>
          </a:p>
          <a:p>
            <a:endParaRPr lang="fi-FI" sz="2800" dirty="0"/>
          </a:p>
          <a:p>
            <a:r>
              <a:rPr lang="fi-FI" sz="2800" dirty="0"/>
              <a:t>-Yksinäisyyden sietäminen.</a:t>
            </a:r>
          </a:p>
          <a:p>
            <a:r>
              <a:rPr lang="fi-FI" sz="2800" dirty="0"/>
              <a:t>-Parisuhteen ristiriitatilanteissa myötätunto toista ja itseä kohtaan helpompaa</a:t>
            </a:r>
          </a:p>
        </p:txBody>
      </p:sp>
      <p:sp>
        <p:nvSpPr>
          <p:cNvPr id="4" name="Dian numeron paikkamerkki 3">
            <a:extLst>
              <a:ext uri="{FF2B5EF4-FFF2-40B4-BE49-F238E27FC236}">
                <a16:creationId xmlns:a16="http://schemas.microsoft.com/office/drawing/2014/main" id="{480935DF-5123-3744-C238-25535D7DCB16}"/>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8</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1306976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2615" y="-3771800"/>
            <a:ext cx="12385376" cy="1252939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972616" y="-3771800"/>
            <a:ext cx="12372975" cy="17497425"/>
          </a:xfrm>
          <a:prstGeom prst="rect">
            <a:avLst/>
          </a:prstGeom>
          <a:solidFill>
            <a:schemeClr val="accent3">
              <a:lumMod val="60000"/>
              <a:lumOff val="40000"/>
            </a:schemeClr>
          </a:solidFill>
          <a:ln w="9525">
            <a:noFill/>
            <a:miter lim="800000"/>
            <a:headEnd/>
            <a:tailEnd/>
          </a:ln>
        </p:spPr>
      </p:pic>
      <p:sp>
        <p:nvSpPr>
          <p:cNvPr id="5" name="Päivämäärän paikkamerkki 4"/>
          <p:cNvSpPr>
            <a:spLocks noGrp="1"/>
          </p:cNvSpPr>
          <p:nvPr>
            <p:ph type="dt" sz="half" idx="10"/>
          </p:nvPr>
        </p:nvSpPr>
        <p:spPr/>
        <p:txBody>
          <a:bodyPr/>
          <a:lstStyle/>
          <a:p>
            <a:r>
              <a:rPr lang="fi-FI"/>
              <a:t>17.10.2023</a:t>
            </a:r>
          </a:p>
        </p:txBody>
      </p:sp>
      <p:sp>
        <p:nvSpPr>
          <p:cNvPr id="6" name="Alatunnisteen paikkamerkki 5"/>
          <p:cNvSpPr>
            <a:spLocks noGrp="1"/>
          </p:cNvSpPr>
          <p:nvPr>
            <p:ph type="ftr" sz="quarter" idx="11"/>
          </p:nvPr>
        </p:nvSpPr>
        <p:spPr/>
        <p:txBody>
          <a:bodyPr/>
          <a:lstStyle/>
          <a:p>
            <a:r>
              <a:rPr lang="fi-FI"/>
              <a:t>Trauman hoito ja hoidon kokemukset Anne Yletyinen ja Aku Kaura TraumaCon</a:t>
            </a:r>
            <a:endParaRPr lang="fi-FI" dirty="0"/>
          </a:p>
        </p:txBody>
      </p:sp>
      <p:sp>
        <p:nvSpPr>
          <p:cNvPr id="3" name="Dian numeron paikkamerkki 2">
            <a:extLst>
              <a:ext uri="{FF2B5EF4-FFF2-40B4-BE49-F238E27FC236}">
                <a16:creationId xmlns:a16="http://schemas.microsoft.com/office/drawing/2014/main" id="{2B927F01-8DCC-5A91-97E6-4B3788633CBF}"/>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80</a:t>
            </a:fld>
            <a:endParaRPr lang="fi-FI" sz="1200" b="0" i="0" u="none" strike="noStrike" cap="none">
              <a:solidFill>
                <a:srgbClr val="B3A787"/>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a:picLocks noGrp="1"/>
          </p:cNvPicPr>
          <p:nvPr>
            <p:ph type="body" idx="1"/>
          </p:nvPr>
        </p:nvPicPr>
        <p:blipFill rotWithShape="1">
          <a:blip r:embed="rId3">
            <a:alphaModFix/>
          </a:blip>
          <a:srcRect/>
          <a:stretch/>
        </p:blipFill>
        <p:spPr>
          <a:xfrm>
            <a:off x="1187624" y="0"/>
            <a:ext cx="7956374" cy="6857999"/>
          </a:xfrm>
          <a:prstGeom prst="rect">
            <a:avLst/>
          </a:prstGeom>
          <a:noFill/>
          <a:ln>
            <a:noFill/>
          </a:ln>
        </p:spPr>
      </p:pic>
      <p:sp>
        <p:nvSpPr>
          <p:cNvPr id="158" name="Shape 158"/>
          <p:cNvSpPr txBox="1">
            <a:spLocks noGrp="1"/>
          </p:cNvSpPr>
          <p:nvPr>
            <p:ph type="title"/>
          </p:nvPr>
        </p:nvSpPr>
        <p:spPr>
          <a:xfrm>
            <a:off x="1435608" y="274637"/>
            <a:ext cx="7498080" cy="1143000"/>
          </a:xfrm>
          <a:prstGeom prst="rect">
            <a:avLst/>
          </a:prstGeom>
          <a:noFill/>
          <a:ln>
            <a:noFill/>
          </a:ln>
        </p:spPr>
        <p:txBody>
          <a:bodyPr lIns="91425" tIns="45700" rIns="91425" bIns="45700" anchor="ctr" anchorCtr="0">
            <a:noAutofit/>
          </a:bodyPr>
          <a:lstStyle/>
          <a:p>
            <a:pPr lvl="0">
              <a:buSzPct val="25000"/>
            </a:pPr>
            <a:r>
              <a:rPr lang="fi-FI" sz="3600" dirty="0"/>
              <a:t>Välttelevä </a:t>
            </a:r>
            <a:r>
              <a:rPr lang="fi-FI" sz="3600" dirty="0" err="1"/>
              <a:t>kiintymysuhdetyyli</a:t>
            </a:r>
            <a:endParaRPr sz="3600" i="0" u="none" strike="noStrike" cap="none" dirty="0">
              <a:solidFill>
                <a:srgbClr val="562214"/>
              </a:solidFill>
              <a:latin typeface="+mn-lt"/>
              <a:sym typeface="Cabin"/>
            </a:endParaRPr>
          </a:p>
        </p:txBody>
      </p:sp>
      <p:pic>
        <p:nvPicPr>
          <p:cNvPr id="159" name="Shape 159"/>
          <p:cNvPicPr preferRelativeResize="0"/>
          <p:nvPr/>
        </p:nvPicPr>
        <p:blipFill rotWithShape="1">
          <a:blip r:embed="rId4">
            <a:alphaModFix/>
          </a:blip>
          <a:srcRect/>
          <a:stretch/>
        </p:blipFill>
        <p:spPr>
          <a:xfrm rot="-5400000">
            <a:off x="-2844316" y="2826059"/>
            <a:ext cx="6876256" cy="1187624"/>
          </a:xfrm>
          <a:prstGeom prst="rect">
            <a:avLst/>
          </a:prstGeom>
          <a:noFill/>
          <a:ln>
            <a:noFill/>
          </a:ln>
        </p:spPr>
      </p:pic>
      <p:sp>
        <p:nvSpPr>
          <p:cNvPr id="160" name="Shape 160"/>
          <p:cNvSpPr txBox="1">
            <a:spLocks noGrp="1"/>
          </p:cNvSpPr>
          <p:nvPr>
            <p:ph type="dt" idx="10"/>
          </p:nvPr>
        </p:nvSpPr>
        <p:spPr>
          <a:xfrm>
            <a:off x="3581400" y="6305550"/>
            <a:ext cx="2133599" cy="47624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fi-FI" sz="1200" b="0" i="0" u="none" strike="noStrike" cap="none">
                <a:solidFill>
                  <a:srgbClr val="B3A787"/>
                </a:solidFill>
                <a:latin typeface="Cabin"/>
                <a:sym typeface="Cabin"/>
              </a:rPr>
              <a:t>17.10.2023</a:t>
            </a:r>
            <a:endParaRPr lang="fi-FI" sz="1200" b="0" i="0" u="none" strike="noStrike" cap="none">
              <a:solidFill>
                <a:srgbClr val="B3A787"/>
              </a:solidFill>
              <a:latin typeface="Cabin"/>
              <a:ea typeface="Cabin"/>
              <a:cs typeface="Cabin"/>
              <a:sym typeface="Cabin"/>
            </a:endParaRPr>
          </a:p>
        </p:txBody>
      </p:sp>
      <p:sp>
        <p:nvSpPr>
          <p:cNvPr id="161" name="Shape 161"/>
          <p:cNvSpPr txBox="1">
            <a:spLocks noGrp="1"/>
          </p:cNvSpPr>
          <p:nvPr>
            <p:ph type="ftr" idx="11"/>
          </p:nvPr>
        </p:nvSpPr>
        <p:spPr>
          <a:xfrm>
            <a:off x="5715000" y="6305550"/>
            <a:ext cx="2895600" cy="476249"/>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fi-FI" sz="1200" b="0" i="0" u="none" strike="noStrike" cap="none">
                <a:solidFill>
                  <a:srgbClr val="B3A787"/>
                </a:solidFill>
                <a:latin typeface="Cabin"/>
                <a:ea typeface="Cabin"/>
                <a:cs typeface="Cabin"/>
                <a:sym typeface="Cabin"/>
              </a:rPr>
              <a:t>Trauman hoito ja hoidon kokemukset Anne Yletyinen ja Aku Kaura TraumaCon</a:t>
            </a:r>
            <a:endParaRPr lang="fi-FI" sz="1200" b="0" i="0" u="none" strike="noStrike" cap="none" dirty="0">
              <a:solidFill>
                <a:srgbClr val="B3A787"/>
              </a:solidFill>
              <a:latin typeface="Cabin"/>
              <a:ea typeface="Cabin"/>
              <a:cs typeface="Cabin"/>
              <a:sym typeface="Cabin"/>
            </a:endParaRPr>
          </a:p>
        </p:txBody>
      </p:sp>
      <p:sp>
        <p:nvSpPr>
          <p:cNvPr id="2" name="Tekstiruutu 1"/>
          <p:cNvSpPr txBox="1"/>
          <p:nvPr/>
        </p:nvSpPr>
        <p:spPr>
          <a:xfrm>
            <a:off x="1435608" y="1563328"/>
            <a:ext cx="7708391" cy="4339650"/>
          </a:xfrm>
          <a:prstGeom prst="rect">
            <a:avLst/>
          </a:prstGeom>
          <a:noFill/>
        </p:spPr>
        <p:txBody>
          <a:bodyPr wrap="square" rtlCol="0">
            <a:spAutoFit/>
          </a:bodyPr>
          <a:lstStyle/>
          <a:p>
            <a:r>
              <a:rPr lang="fi-FI" sz="2800" dirty="0"/>
              <a:t>-</a:t>
            </a:r>
            <a:r>
              <a:rPr lang="fi-FI" sz="2400" dirty="0"/>
              <a:t>Vaikeus luottaa ja päästää lähelle.</a:t>
            </a:r>
          </a:p>
          <a:p>
            <a:r>
              <a:rPr lang="fi-FI" sz="2400" dirty="0"/>
              <a:t>-On oppinut selviytymään pärjäämällä yksin ja vetäytymällä.</a:t>
            </a:r>
          </a:p>
          <a:p>
            <a:r>
              <a:rPr lang="fi-FI" sz="2400" dirty="0"/>
              <a:t>-Voi ilmaista tunteitaan niukasti, olla hallittu ja järkevä. </a:t>
            </a:r>
          </a:p>
          <a:p>
            <a:r>
              <a:rPr lang="fi-FI" sz="2400" dirty="0"/>
              <a:t>-Saattaa stressaavassa tilanteessa menettää eläytymiskykynsä toiseen.</a:t>
            </a:r>
          </a:p>
          <a:p>
            <a:r>
              <a:rPr lang="fi-FI" sz="2400" dirty="0"/>
              <a:t>-Pyrkii torjumaan haavoittuvuuteen, hoivaan ja riippuvuuteen liittyvät tarpeensa. </a:t>
            </a:r>
          </a:p>
          <a:p>
            <a:r>
              <a:rPr lang="fi-FI" sz="2400" dirty="0"/>
              <a:t>- Vanhempana saattaa suhtautua lapsen turvautumisyrityksiin torjuen tai paheksuen. </a:t>
            </a:r>
          </a:p>
          <a:p>
            <a:endParaRPr lang="fi-FI" sz="3200" dirty="0"/>
          </a:p>
        </p:txBody>
      </p:sp>
      <p:sp>
        <p:nvSpPr>
          <p:cNvPr id="4" name="Dian numeron paikkamerkki 3">
            <a:extLst>
              <a:ext uri="{FF2B5EF4-FFF2-40B4-BE49-F238E27FC236}">
                <a16:creationId xmlns:a16="http://schemas.microsoft.com/office/drawing/2014/main" id="{3BCBD122-8B12-EA97-76EF-5A4ED7C896CB}"/>
              </a:ext>
            </a:extLst>
          </p:cNvPr>
          <p:cNvSpPr>
            <a:spLocks noGrp="1"/>
          </p:cNvSpPr>
          <p:nvPr>
            <p:ph type="sldNum" idx="12"/>
          </p:nvPr>
        </p:nvSpPr>
        <p:spPr/>
        <p:txBody>
          <a:bodyPr/>
          <a:lstStyle/>
          <a:p>
            <a:pPr marL="0" marR="0" lvl="0" indent="0" algn="ctr" rtl="0">
              <a:spcBef>
                <a:spcPts val="0"/>
              </a:spcBef>
              <a:buSzPct val="25000"/>
              <a:buNone/>
            </a:pPr>
            <a:fld id="{00000000-1234-1234-1234-123412341234}" type="slidenum">
              <a:rPr lang="fi-FI" sz="1200" b="0" i="0" u="none" strike="noStrike" cap="none" smtClean="0">
                <a:solidFill>
                  <a:srgbClr val="B3A787"/>
                </a:solidFill>
                <a:latin typeface="Cabin"/>
                <a:ea typeface="Cabin"/>
                <a:cs typeface="Cabin"/>
                <a:sym typeface="Cabin"/>
              </a:rPr>
              <a:t>9</a:t>
            </a:fld>
            <a:endParaRPr lang="fi-FI" sz="1200" b="0" i="0" u="none" strike="noStrike" cap="none">
              <a:solidFill>
                <a:srgbClr val="B3A787"/>
              </a:solidFill>
              <a:latin typeface="Cabin"/>
              <a:ea typeface="Cabin"/>
              <a:cs typeface="Cabin"/>
              <a:sym typeface="Cabin"/>
            </a:endParaRPr>
          </a:p>
        </p:txBody>
      </p:sp>
    </p:spTree>
    <p:extLst>
      <p:ext uri="{BB962C8B-B14F-4D97-AF65-F5344CB8AC3E}">
        <p14:creationId xmlns:p14="http://schemas.microsoft.com/office/powerpoint/2010/main" val="3044413593"/>
      </p:ext>
    </p:extLst>
  </p:cSld>
  <p:clrMapOvr>
    <a:masterClrMapping/>
  </p:clrMapOvr>
</p:sld>
</file>

<file path=ppt/theme/theme1.xml><?xml version="1.0" encoding="utf-8"?>
<a:theme xmlns:a="http://schemas.openxmlformats.org/drawingml/2006/main" name="Päivänseisaus">
  <a:themeElements>
    <a:clrScheme name="Päivänseisaus">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6924</TotalTime>
  <Words>4459</Words>
  <Application>Microsoft Office PowerPoint</Application>
  <PresentationFormat>Näytössä katseltava diaesitys (4:3)</PresentationFormat>
  <Paragraphs>676</Paragraphs>
  <Slides>80</Slides>
  <Notes>75</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80</vt:i4>
      </vt:variant>
    </vt:vector>
  </HeadingPairs>
  <TitlesOfParts>
    <vt:vector size="89" baseType="lpstr">
      <vt:lpstr>Wingdings</vt:lpstr>
      <vt:lpstr>Noto Sans Symbols</vt:lpstr>
      <vt:lpstr>Courier New</vt:lpstr>
      <vt:lpstr>Arial</vt:lpstr>
      <vt:lpstr>Verdana</vt:lpstr>
      <vt:lpstr>Times New Roman</vt:lpstr>
      <vt:lpstr>Cabin</vt:lpstr>
      <vt:lpstr>Calibri</vt:lpstr>
      <vt:lpstr>Päivänseisaus</vt:lpstr>
      <vt:lpstr>            Trauma ilmiönä ja  seksuaalitraumat  traumapsykoterapiassa  </vt:lpstr>
      <vt:lpstr>Kiintymyssuhteen syntyminen</vt:lpstr>
      <vt:lpstr>Turvattomat kiintymyssuhteet</vt:lpstr>
      <vt:lpstr>Turvattomat kiintymyssuhdemallit</vt:lpstr>
      <vt:lpstr>Kiintymystyyli ja trauman kognitiivis-emotionaalinen prosessointi</vt:lpstr>
      <vt:lpstr>Kiintymystyyli ja trauman kognitiivis-emotionaalinen prosessointi</vt:lpstr>
      <vt:lpstr>Kiintymystyyli ja trauman kognitiivis-emotionaalinen prosessointi</vt:lpstr>
      <vt:lpstr>Aikuisuuden kiintymysuhdetyylit</vt:lpstr>
      <vt:lpstr>Välttelevä kiintymysuhdetyyli</vt:lpstr>
      <vt:lpstr>Ristiriitainen kiintymysuhdetyyli</vt:lpstr>
      <vt:lpstr>Jäsentymätön  kiintymyssuhdetyyli</vt:lpstr>
      <vt:lpstr>Häpeäkompassi </vt:lpstr>
      <vt:lpstr>HÄPEÄ TRAUMAPSYKOTERAPIASSA </vt:lpstr>
      <vt:lpstr>      Traumapsykoterapiassa  On oleellista muistaa, että kiintymyssuhdetraumaan liittyviä muistuttajia on kaikissa ihmissuhteissa ja siksi traumatisoitunut joutuu jatkuvasti uudelleen yhteyteen traumatapahtuman ja siihen liittyvien kehon tuntemusten ja tunteiden kanssa. Traumamuistuttajat elävät siis myös suhteessa terapeuttiin.   Sensorimotoriset menetelmät, joihin kuuluvat aistimusten herättämien fyysisten muutosten, puolustusreaktioiden ja hengityksessä ja lihaksistossa tapahtuvien muutosten sekä autonomisen hermoston toiminnan tarkkailu, vahvistavat tietoista läsnäoloa ja havainnointia ja torjuvat mm. häpeän lamauttavaa vaikutusta.</vt:lpstr>
      <vt:lpstr>Kompleksinen PTSD </vt:lpstr>
      <vt:lpstr> Tyypillisiä ylivireysoireita   </vt:lpstr>
      <vt:lpstr> Alivireysoireita  </vt:lpstr>
      <vt:lpstr> Häiriöalueita  </vt:lpstr>
      <vt:lpstr>2.  Miten vakava trauma vaikeuttaa yhteistyötä?</vt:lpstr>
      <vt:lpstr>Traumahoidon kolme vaihetta</vt:lpstr>
      <vt:lpstr>Vaiheittainen terapia</vt:lpstr>
      <vt:lpstr>Kolmivaiheinen traumapsykoterapia</vt:lpstr>
      <vt:lpstr>Miksi?</vt:lpstr>
      <vt:lpstr>Eteneminen</vt:lpstr>
      <vt:lpstr>Arvioiminen</vt:lpstr>
      <vt:lpstr>Arviointi</vt:lpstr>
      <vt:lpstr>Peruspsykiatrinen arviointi:</vt:lpstr>
      <vt:lpstr>Vakauttava hoitovaihe</vt:lpstr>
      <vt:lpstr>Vakauttava hoito</vt:lpstr>
      <vt:lpstr>Trauman käsittelyvaihe</vt:lpstr>
      <vt:lpstr>Trauman käsittelyvaihe</vt:lpstr>
      <vt:lpstr>Trauman käsittelyvaihe</vt:lpstr>
      <vt:lpstr>Trauman käsittelyvaihe</vt:lpstr>
      <vt:lpstr>Traumapsykoterapiassa käytetyt lähestymistavat</vt:lpstr>
      <vt:lpstr>Miksi?</vt:lpstr>
      <vt:lpstr>Integroituminen ja normaaliin elämään suuntautuminen</vt:lpstr>
      <vt:lpstr>PowerPoint-esitys</vt:lpstr>
      <vt:lpstr>PowerPoint-esitys</vt:lpstr>
      <vt:lpstr>PowerPoint-esitys</vt:lpstr>
      <vt:lpstr>PowerPoint-esitys</vt:lpstr>
      <vt:lpstr>PowerPoint-esitys</vt:lpstr>
      <vt:lpstr>Kiintymyssuhdetraumat</vt:lpstr>
      <vt:lpstr>Tunnistamisen vaikeus</vt:lpstr>
      <vt:lpstr>Epäsymmetrisyys</vt:lpstr>
      <vt:lpstr>Rauhoittumisen vaikeus</vt:lpstr>
      <vt:lpstr>Häpeän dynamiikka</vt:lpstr>
      <vt:lpstr>Sietämisen vaikeudesta</vt:lpstr>
      <vt:lpstr>Muutoksesta</vt:lpstr>
      <vt:lpstr>Kasvun moottorit</vt:lpstr>
      <vt:lpstr>Kasvun suunnat</vt:lpstr>
      <vt:lpstr>Apu pariterapiasta</vt:lpstr>
      <vt:lpstr>Apu pariterapiasta</vt:lpstr>
      <vt:lpstr>Pariterapian common factor 1.  Ongelmien kuvaaminen suhteisiin liittyvillä käsitteillä</vt:lpstr>
      <vt:lpstr>Common factor 2. ”Häiriintyneiden” ja toimimattomien  suhdemallien katkaiseminen</vt:lpstr>
      <vt:lpstr>Common factor 3. Hoitosysteemin laajentaminen </vt:lpstr>
      <vt:lpstr>Common factor 4. Terapeuttisen yhteistyösuhteen laajentaminen</vt:lpstr>
      <vt:lpstr>Resilienssi parisuhteessa </vt:lpstr>
      <vt:lpstr>Parisuhteen resilienssi </vt:lpstr>
      <vt:lpstr>Kiintymyssuhde  turvasatamana ja turvallisena perustana</vt:lpstr>
      <vt:lpstr>Kiintymyssuhdetyylit</vt:lpstr>
      <vt:lpstr>Miten vakava trauma näkyy parisuhteissa</vt:lpstr>
      <vt:lpstr>Miten vakava trauma näkyy parisuhteissa</vt:lpstr>
      <vt:lpstr>Traumatisoituneen puoliso</vt:lpstr>
      <vt:lpstr>Sekundaaritraumatisoituminen</vt:lpstr>
      <vt:lpstr>Puolison ottaminen mukaan hoitoon</vt:lpstr>
      <vt:lpstr>Traumatisoituneen asiakkaan pariterapia</vt:lpstr>
      <vt:lpstr>Vakavan trauman huomioiminen pariterapiassa</vt:lpstr>
      <vt:lpstr>Vakavan trauman huomioiminen pariterapiassa</vt:lpstr>
      <vt:lpstr>Dissosiatiivisten osien ja niiden keskenään erilaisten tarpeiden ymmärtäminen pariterapiassa</vt:lpstr>
      <vt:lpstr>Sietoikkuna (Siegel) ja Polyvagaali teoria (Porges)</vt:lpstr>
      <vt:lpstr>Vireyden säätely</vt:lpstr>
      <vt:lpstr>Traumaorientoituneen pariterapian vaiheet</vt:lpstr>
      <vt:lpstr>Jos toisella puolisolla on trauma, miten hoidetaan pariterapialla?  Missä on raja, jolloin pitäisikin hoitaa yksilöterapialla? </vt:lpstr>
      <vt:lpstr>Jos toisella puolisolla on trauma, miten hoidetaan pariterapialla?  Missä on raja, jolloin pitäisikin hoitaa yksilöterapialla? </vt:lpstr>
      <vt:lpstr> Psykoedukaation osuus, miten otetaan puheeksi? </vt:lpstr>
      <vt:lpstr>Traumatisoitunut puoliso ei ole halukas/ kykenevä hoitoon  Miten toimitaan? Milloin lopetetaan? Kuinka pitkä hoito?</vt:lpstr>
      <vt:lpstr>Onko puolison oma trauma vai suhteeseen liittyvä? Miten vaikuttaa hoitoon? </vt:lpstr>
      <vt:lpstr>Uskottomuus – kriisi- ja traumanäkökulmasta?</vt:lpstr>
      <vt:lpstr>Lähteet ja kirjallisuutta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Hämmennyksestä ymmärrykseen - systeeminen näkökulma traumatisoitumiseen ja sen hoitoon</dc:title>
  <dc:creator>anne-marita yletyinen</dc:creator>
  <cp:lastModifiedBy>Aku Kaura</cp:lastModifiedBy>
  <cp:revision>88</cp:revision>
  <dcterms:modified xsi:type="dcterms:W3CDTF">2023-10-05T10:28:29Z</dcterms:modified>
</cp:coreProperties>
</file>