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2" r:id="rId3"/>
    <p:sldId id="258" r:id="rId4"/>
    <p:sldId id="259" r:id="rId5"/>
    <p:sldId id="260" r:id="rId6"/>
    <p:sldId id="282" r:id="rId7"/>
    <p:sldId id="269" r:id="rId8"/>
    <p:sldId id="320" r:id="rId9"/>
    <p:sldId id="270" r:id="rId10"/>
    <p:sldId id="267" r:id="rId11"/>
    <p:sldId id="266" r:id="rId12"/>
    <p:sldId id="265" r:id="rId13"/>
    <p:sldId id="268" r:id="rId14"/>
    <p:sldId id="591" r:id="rId15"/>
    <p:sldId id="369" r:id="rId16"/>
    <p:sldId id="373" r:id="rId17"/>
  </p:sldIdLst>
  <p:sldSz cx="9144000" cy="6858000" type="screen4x3"/>
  <p:notesSz cx="6858000" cy="9144000"/>
  <p:embeddedFontLs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>
        <p:scale>
          <a:sx n="100" d="100"/>
          <a:sy n="100" d="100"/>
        </p:scale>
        <p:origin x="49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u Kaura" userId="57df7364-99af-4185-b6ea-33f3b7ffb10b" providerId="ADAL" clId="{6BFB9E58-2B4B-4D06-9CA2-D15936DC66D9}"/>
    <pc:docChg chg="delSld">
      <pc:chgData name="Aku Kaura" userId="57df7364-99af-4185-b6ea-33f3b7ffb10b" providerId="ADAL" clId="{6BFB9E58-2B4B-4D06-9CA2-D15936DC66D9}" dt="2023-06-06T16:37:51.940" v="0" actId="2696"/>
      <pc:docMkLst>
        <pc:docMk/>
      </pc:docMkLst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257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261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4189792077" sldId="263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609369562" sldId="26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774759854" sldId="292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088328228" sldId="293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807537236" sldId="29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945817236" sldId="295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984994237" sldId="296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911998003" sldId="299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009147916" sldId="301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824172690" sldId="30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807998235" sldId="305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871515905" sldId="37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983452217" sldId="375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208216348" sldId="376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892408929" sldId="377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592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593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59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0" sldId="595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485248895" sldId="596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284256633" sldId="597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92285545" sldId="598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182730321" sldId="599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2657944474" sldId="600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338005442" sldId="601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215909422" sldId="602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473306572" sldId="603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3239196519" sldId="604"/>
        </pc:sldMkLst>
      </pc:sldChg>
      <pc:sldChg chg="del">
        <pc:chgData name="Aku Kaura" userId="57df7364-99af-4185-b6ea-33f3b7ffb10b" providerId="ADAL" clId="{6BFB9E58-2B4B-4D06-9CA2-D15936DC66D9}" dt="2023-06-06T16:37:51.940" v="0" actId="2696"/>
        <pc:sldMkLst>
          <pc:docMk/>
          <pc:sldMk cId="1399134222" sldId="6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18511-8BC1-488D-BAB8-13EFC1BB68CE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0E8C107-AB3A-4F4F-804F-533B202508F6}">
      <dgm:prSet phldrT="[Teksti]" custT="1"/>
      <dgm:spPr/>
      <dgm:t>
        <a:bodyPr/>
        <a:lstStyle/>
        <a:p>
          <a:r>
            <a:rPr lang="fi-FI" sz="1400" b="1" u="sng" dirty="0"/>
            <a:t>Uhriin liittyvät tekijät</a:t>
          </a:r>
          <a:r>
            <a:rPr lang="fi-FI" sz="1400" b="0" u="none" dirty="0"/>
            <a:t>, kuten</a:t>
          </a:r>
          <a:endParaRPr lang="fi-FI" sz="1400" dirty="0"/>
        </a:p>
        <a:p>
          <a:r>
            <a:rPr lang="fi-FI" sz="1400" dirty="0"/>
            <a:t>- Ikä tapahtumahetkellä</a:t>
          </a:r>
        </a:p>
        <a:p>
          <a:r>
            <a:rPr lang="fi-FI" sz="1400" dirty="0"/>
            <a:t>- Yksilölliset voimavarat ja </a:t>
          </a:r>
          <a:r>
            <a:rPr lang="fi-FI" sz="1400" dirty="0" err="1"/>
            <a:t>resilienssi</a:t>
          </a:r>
          <a:endParaRPr lang="fi-FI" sz="1400" dirty="0"/>
        </a:p>
        <a:p>
          <a:r>
            <a:rPr lang="fi-FI" sz="1400" dirty="0"/>
            <a:t>- Elämäntilanne</a:t>
          </a:r>
        </a:p>
        <a:p>
          <a:r>
            <a:rPr lang="fi-FI" sz="1400" dirty="0"/>
            <a:t>- Geneettiset alttiudet</a:t>
          </a:r>
        </a:p>
        <a:p>
          <a:r>
            <a:rPr lang="fi-FI" sz="1400" dirty="0"/>
            <a:t>- Kokemus omasta selviytymisestä</a:t>
          </a:r>
        </a:p>
        <a:p>
          <a:r>
            <a:rPr lang="fi-FI" sz="1400" dirty="0"/>
            <a:t>- Merkitykset</a:t>
          </a:r>
        </a:p>
        <a:p>
          <a:endParaRPr lang="fi-FI" sz="800" dirty="0"/>
        </a:p>
      </dgm:t>
    </dgm:pt>
    <dgm:pt modelId="{F83C5B8C-7D8F-4DCC-94DB-0ED72CC53AD0}" type="parTrans" cxnId="{A6B4EB5D-CC62-4CD7-821C-3D3B118379DC}">
      <dgm:prSet/>
      <dgm:spPr/>
      <dgm:t>
        <a:bodyPr/>
        <a:lstStyle/>
        <a:p>
          <a:endParaRPr lang="fi-FI"/>
        </a:p>
      </dgm:t>
    </dgm:pt>
    <dgm:pt modelId="{5D397241-4E9C-4D49-B12D-319654E5B929}" type="sibTrans" cxnId="{A6B4EB5D-CC62-4CD7-821C-3D3B118379DC}">
      <dgm:prSet/>
      <dgm:spPr/>
      <dgm:t>
        <a:bodyPr/>
        <a:lstStyle/>
        <a:p>
          <a:endParaRPr lang="fi-FI"/>
        </a:p>
      </dgm:t>
    </dgm:pt>
    <dgm:pt modelId="{A40FA522-FC0A-4713-A86B-D78614C16385}">
      <dgm:prSet phldrT="[Teksti]" custT="1"/>
      <dgm:spPr/>
      <dgm:t>
        <a:bodyPr/>
        <a:lstStyle/>
        <a:p>
          <a:r>
            <a:rPr lang="fi-FI" sz="1400" b="1" u="sng" dirty="0"/>
            <a:t>Ympäristöön liittyvät tekijät</a:t>
          </a:r>
          <a:r>
            <a:rPr lang="fi-FI" sz="1400" b="0" u="none" dirty="0"/>
            <a:t>, kuten</a:t>
          </a:r>
          <a:endParaRPr lang="fi-FI" sz="1400" b="1" u="sng" dirty="0"/>
        </a:p>
        <a:p>
          <a:r>
            <a:rPr lang="fi-FI" sz="1400" dirty="0"/>
            <a:t>- Sosiaalinen tuki</a:t>
          </a:r>
        </a:p>
        <a:p>
          <a:r>
            <a:rPr lang="fi-FI" sz="1400" dirty="0"/>
            <a:t>- Tapahtuneen kulttuuriset merkitykset</a:t>
          </a:r>
        </a:p>
        <a:p>
          <a:r>
            <a:rPr lang="fi-FI" sz="1400" dirty="0"/>
            <a:t>-  Kokemukset avun hakemisesta ja saamisesta</a:t>
          </a:r>
        </a:p>
        <a:p>
          <a:r>
            <a:rPr lang="fi-FI" sz="1400" dirty="0"/>
            <a:t>- Muut stressitekijät    </a:t>
          </a:r>
        </a:p>
        <a:p>
          <a:r>
            <a:rPr lang="fi-FI" sz="1400" dirty="0"/>
            <a:t>- Mahdollisuudet lepoon ja turvaan</a:t>
          </a:r>
        </a:p>
        <a:p>
          <a:endParaRPr lang="fi-FI" sz="1400" dirty="0"/>
        </a:p>
      </dgm:t>
    </dgm:pt>
    <dgm:pt modelId="{FFFDCDEF-CCBB-448C-BA86-588FFE53F095}" type="parTrans" cxnId="{CE3B988D-92D5-4856-ABA6-1578FBE992E5}">
      <dgm:prSet/>
      <dgm:spPr/>
      <dgm:t>
        <a:bodyPr/>
        <a:lstStyle/>
        <a:p>
          <a:endParaRPr lang="fi-FI"/>
        </a:p>
      </dgm:t>
    </dgm:pt>
    <dgm:pt modelId="{002D6D09-973E-4056-8CB0-E9E014344C67}" type="sibTrans" cxnId="{CE3B988D-92D5-4856-ABA6-1578FBE992E5}">
      <dgm:prSet/>
      <dgm:spPr/>
      <dgm:t>
        <a:bodyPr/>
        <a:lstStyle/>
        <a:p>
          <a:endParaRPr lang="fi-FI"/>
        </a:p>
      </dgm:t>
    </dgm:pt>
    <dgm:pt modelId="{7A45F407-4C50-44D7-82F9-6788FCA562D5}">
      <dgm:prSet phldrT="[Teksti]" custT="1"/>
      <dgm:spPr/>
      <dgm:t>
        <a:bodyPr/>
        <a:lstStyle/>
        <a:p>
          <a:pPr algn="ctr"/>
          <a:r>
            <a:rPr lang="fi-FI" sz="1400" b="1" u="sng" dirty="0"/>
            <a:t>Traumaan liittyvät tekijät, </a:t>
          </a:r>
          <a:r>
            <a:rPr lang="fi-FI" sz="1400" b="0" u="none" dirty="0"/>
            <a:t>kuten</a:t>
          </a:r>
          <a:endParaRPr lang="fi-FI" sz="1400" b="1" u="sng" dirty="0"/>
        </a:p>
        <a:p>
          <a:pPr algn="ctr"/>
          <a:r>
            <a:rPr lang="fi-FI" sz="1400" dirty="0"/>
            <a:t>- Yksittäinen vai jatkuva</a:t>
          </a:r>
        </a:p>
        <a:p>
          <a:pPr algn="ctr"/>
          <a:r>
            <a:rPr lang="fi-FI" sz="1400" dirty="0"/>
            <a:t>- Ihmisen aiheuttama vs. esim. luonnonkatastrofi</a:t>
          </a:r>
        </a:p>
        <a:p>
          <a:pPr algn="ctr"/>
          <a:r>
            <a:rPr lang="fi-FI" sz="1400" dirty="0"/>
            <a:t>- Tekijän suhde uhriin (kiintymys, luottamus)</a:t>
          </a:r>
        </a:p>
        <a:p>
          <a:pPr algn="ctr"/>
          <a:r>
            <a:rPr lang="fi-FI" sz="1400" dirty="0"/>
            <a:t> - Väkivallan ja nöyryytyksen määrä</a:t>
          </a:r>
        </a:p>
        <a:p>
          <a:pPr algn="ctr"/>
          <a:r>
            <a:rPr lang="fi-FI" sz="1400" dirty="0"/>
            <a:t>- Kokemuksen yksityiskohdat: kipu, kuolemanpelko    </a:t>
          </a:r>
        </a:p>
        <a:p>
          <a:pPr algn="ctr"/>
          <a:r>
            <a:rPr lang="fi-FI" sz="1000" dirty="0"/>
            <a:t> </a:t>
          </a:r>
        </a:p>
      </dgm:t>
    </dgm:pt>
    <dgm:pt modelId="{45355D34-FA79-4613-A27C-453EB8FA22A6}" type="parTrans" cxnId="{292A97EB-937B-467E-ACD4-9019A952699F}">
      <dgm:prSet/>
      <dgm:spPr/>
      <dgm:t>
        <a:bodyPr/>
        <a:lstStyle/>
        <a:p>
          <a:endParaRPr lang="fi-FI"/>
        </a:p>
      </dgm:t>
    </dgm:pt>
    <dgm:pt modelId="{E2788EBE-ECBB-4EBF-85D8-0EFE278DA3AC}" type="sibTrans" cxnId="{292A97EB-937B-467E-ACD4-9019A952699F}">
      <dgm:prSet/>
      <dgm:spPr/>
      <dgm:t>
        <a:bodyPr/>
        <a:lstStyle/>
        <a:p>
          <a:endParaRPr lang="fi-FI"/>
        </a:p>
      </dgm:t>
    </dgm:pt>
    <dgm:pt modelId="{BF4DDE10-2892-4890-A217-24555F827463}" type="pres">
      <dgm:prSet presAssocID="{11F18511-8BC1-488D-BAB8-13EFC1BB68CE}" presName="Name0" presStyleCnt="0">
        <dgm:presLayoutVars>
          <dgm:dir/>
          <dgm:resizeHandles val="exact"/>
        </dgm:presLayoutVars>
      </dgm:prSet>
      <dgm:spPr/>
    </dgm:pt>
    <dgm:pt modelId="{5B18721C-2B4E-4714-BD5A-B9CA5F88E6CE}" type="pres">
      <dgm:prSet presAssocID="{11F18511-8BC1-488D-BAB8-13EFC1BB68CE}" presName="cycle" presStyleCnt="0"/>
      <dgm:spPr/>
    </dgm:pt>
    <dgm:pt modelId="{1401C29E-5EF3-475A-B4D9-AA2DEB9F24E3}" type="pres">
      <dgm:prSet presAssocID="{90E8C107-AB3A-4F4F-804F-533B202508F6}" presName="nodeFirstNode" presStyleLbl="node1" presStyleIdx="0" presStyleCnt="3" custScaleX="115769" custScaleY="129757" custRadScaleRad="106260" custRadScaleInc="7192">
        <dgm:presLayoutVars>
          <dgm:bulletEnabled val="1"/>
        </dgm:presLayoutVars>
      </dgm:prSet>
      <dgm:spPr/>
    </dgm:pt>
    <dgm:pt modelId="{7C2840E0-04E5-4446-A6F4-4F090584DF2D}" type="pres">
      <dgm:prSet presAssocID="{5D397241-4E9C-4D49-B12D-319654E5B929}" presName="sibTransFirstNode" presStyleLbl="bgShp" presStyleIdx="0" presStyleCnt="1" custLinFactNeighborX="-3951" custLinFactNeighborY="4883"/>
      <dgm:spPr/>
    </dgm:pt>
    <dgm:pt modelId="{6DDBCF1B-B983-4962-BE47-F118F81AB9DA}" type="pres">
      <dgm:prSet presAssocID="{A40FA522-FC0A-4713-A86B-D78614C16385}" presName="nodeFollowingNodes" presStyleLbl="node1" presStyleIdx="1" presStyleCnt="3" custAng="0" custScaleX="103535" custScaleY="161784" custRadScaleRad="103725" custRadScaleInc="-15877">
        <dgm:presLayoutVars>
          <dgm:bulletEnabled val="1"/>
        </dgm:presLayoutVars>
      </dgm:prSet>
      <dgm:spPr/>
    </dgm:pt>
    <dgm:pt modelId="{4470CB70-2B25-4EA2-B460-437C2E337BF4}" type="pres">
      <dgm:prSet presAssocID="{7A45F407-4C50-44D7-82F9-6788FCA562D5}" presName="nodeFollowingNodes" presStyleLbl="node1" presStyleIdx="2" presStyleCnt="3" custScaleX="98379" custScaleY="163902" custRadScaleRad="102726" custRadScaleInc="14596">
        <dgm:presLayoutVars>
          <dgm:bulletEnabled val="1"/>
        </dgm:presLayoutVars>
      </dgm:prSet>
      <dgm:spPr/>
    </dgm:pt>
  </dgm:ptLst>
  <dgm:cxnLst>
    <dgm:cxn modelId="{68A8A616-71CE-4768-8507-0D8659623475}" type="presOf" srcId="{11F18511-8BC1-488D-BAB8-13EFC1BB68CE}" destId="{BF4DDE10-2892-4890-A217-24555F827463}" srcOrd="0" destOrd="0" presId="urn:microsoft.com/office/officeart/2005/8/layout/cycle3"/>
    <dgm:cxn modelId="{A6B4EB5D-CC62-4CD7-821C-3D3B118379DC}" srcId="{11F18511-8BC1-488D-BAB8-13EFC1BB68CE}" destId="{90E8C107-AB3A-4F4F-804F-533B202508F6}" srcOrd="0" destOrd="0" parTransId="{F83C5B8C-7D8F-4DCC-94DB-0ED72CC53AD0}" sibTransId="{5D397241-4E9C-4D49-B12D-319654E5B929}"/>
    <dgm:cxn modelId="{EE93C36D-7392-4E24-90E9-968B79A8F1C6}" type="presOf" srcId="{7A45F407-4C50-44D7-82F9-6788FCA562D5}" destId="{4470CB70-2B25-4EA2-B460-437C2E337BF4}" srcOrd="0" destOrd="0" presId="urn:microsoft.com/office/officeart/2005/8/layout/cycle3"/>
    <dgm:cxn modelId="{CE3B988D-92D5-4856-ABA6-1578FBE992E5}" srcId="{11F18511-8BC1-488D-BAB8-13EFC1BB68CE}" destId="{A40FA522-FC0A-4713-A86B-D78614C16385}" srcOrd="1" destOrd="0" parTransId="{FFFDCDEF-CCBB-448C-BA86-588FFE53F095}" sibTransId="{002D6D09-973E-4056-8CB0-E9E014344C67}"/>
    <dgm:cxn modelId="{0795A4B9-19ED-442B-BD7A-D0F7E0763FE5}" type="presOf" srcId="{5D397241-4E9C-4D49-B12D-319654E5B929}" destId="{7C2840E0-04E5-4446-A6F4-4F090584DF2D}" srcOrd="0" destOrd="0" presId="urn:microsoft.com/office/officeart/2005/8/layout/cycle3"/>
    <dgm:cxn modelId="{FADF7FC5-F658-4267-89B4-99791DC3600B}" type="presOf" srcId="{A40FA522-FC0A-4713-A86B-D78614C16385}" destId="{6DDBCF1B-B983-4962-BE47-F118F81AB9DA}" srcOrd="0" destOrd="0" presId="urn:microsoft.com/office/officeart/2005/8/layout/cycle3"/>
    <dgm:cxn modelId="{292A97EB-937B-467E-ACD4-9019A952699F}" srcId="{11F18511-8BC1-488D-BAB8-13EFC1BB68CE}" destId="{7A45F407-4C50-44D7-82F9-6788FCA562D5}" srcOrd="2" destOrd="0" parTransId="{45355D34-FA79-4613-A27C-453EB8FA22A6}" sibTransId="{E2788EBE-ECBB-4EBF-85D8-0EFE278DA3AC}"/>
    <dgm:cxn modelId="{9FA066FB-EE26-452C-A53F-2C03C915FA3A}" type="presOf" srcId="{90E8C107-AB3A-4F4F-804F-533B202508F6}" destId="{1401C29E-5EF3-475A-B4D9-AA2DEB9F24E3}" srcOrd="0" destOrd="0" presId="urn:microsoft.com/office/officeart/2005/8/layout/cycle3"/>
    <dgm:cxn modelId="{5F46F48A-E0E0-4442-9C47-25ECBEA79D42}" type="presParOf" srcId="{BF4DDE10-2892-4890-A217-24555F827463}" destId="{5B18721C-2B4E-4714-BD5A-B9CA5F88E6CE}" srcOrd="0" destOrd="0" presId="urn:microsoft.com/office/officeart/2005/8/layout/cycle3"/>
    <dgm:cxn modelId="{095AAF15-AAB7-40C0-A4F5-7670E70F8FB3}" type="presParOf" srcId="{5B18721C-2B4E-4714-BD5A-B9CA5F88E6CE}" destId="{1401C29E-5EF3-475A-B4D9-AA2DEB9F24E3}" srcOrd="0" destOrd="0" presId="urn:microsoft.com/office/officeart/2005/8/layout/cycle3"/>
    <dgm:cxn modelId="{3D8564AC-B892-472C-BCF5-D09EAF539F4A}" type="presParOf" srcId="{5B18721C-2B4E-4714-BD5A-B9CA5F88E6CE}" destId="{7C2840E0-04E5-4446-A6F4-4F090584DF2D}" srcOrd="1" destOrd="0" presId="urn:microsoft.com/office/officeart/2005/8/layout/cycle3"/>
    <dgm:cxn modelId="{AF7827CF-4E01-4EA5-967E-9DCF54DF71C2}" type="presParOf" srcId="{5B18721C-2B4E-4714-BD5A-B9CA5F88E6CE}" destId="{6DDBCF1B-B983-4962-BE47-F118F81AB9DA}" srcOrd="2" destOrd="0" presId="urn:microsoft.com/office/officeart/2005/8/layout/cycle3"/>
    <dgm:cxn modelId="{B5527BBF-8872-4E81-9D4E-74A3B28972D9}" type="presParOf" srcId="{5B18721C-2B4E-4714-BD5A-B9CA5F88E6CE}" destId="{4470CB70-2B25-4EA2-B460-437C2E337BF4}" srcOrd="3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40E0-04E5-4446-A6F4-4F090584DF2D}">
      <dsp:nvSpPr>
        <dsp:cNvPr id="0" name=""/>
        <dsp:cNvSpPr/>
      </dsp:nvSpPr>
      <dsp:spPr>
        <a:xfrm>
          <a:off x="1565575" y="-642168"/>
          <a:ext cx="4631002" cy="4631002"/>
        </a:xfrm>
        <a:prstGeom prst="circularArrow">
          <a:avLst>
            <a:gd name="adj1" fmla="val 5689"/>
            <a:gd name="adj2" fmla="val 340510"/>
            <a:gd name="adj3" fmla="val 11460931"/>
            <a:gd name="adj4" fmla="val 19004880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01C29E-5EF3-475A-B4D9-AA2DEB9F24E3}">
      <dsp:nvSpPr>
        <dsp:cNvPr id="0" name=""/>
        <dsp:cNvSpPr/>
      </dsp:nvSpPr>
      <dsp:spPr>
        <a:xfrm>
          <a:off x="2166175" y="-383296"/>
          <a:ext cx="3795745" cy="2127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u="sng" kern="1200" dirty="0"/>
            <a:t>Uhriin liittyvät tekijät</a:t>
          </a:r>
          <a:r>
            <a:rPr lang="fi-FI" sz="1400" b="0" u="none" kern="1200" dirty="0"/>
            <a:t>, kuten</a:t>
          </a: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Ikä tapahtumahetkellä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Yksilölliset voimavarat ja </a:t>
          </a:r>
          <a:r>
            <a:rPr lang="fi-FI" sz="1400" kern="1200" dirty="0" err="1"/>
            <a:t>resilienssi</a:t>
          </a: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Elämäntilanne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Geneettiset alttiudet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Kokemus omasta selviytymisestä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Merkitykset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</dsp:txBody>
      <dsp:txXfrm>
        <a:off x="2270016" y="-279455"/>
        <a:ext cx="3588063" cy="1919504"/>
      </dsp:txXfrm>
    </dsp:sp>
    <dsp:sp modelId="{6DDBCF1B-B983-4962-BE47-F118F81AB9DA}">
      <dsp:nvSpPr>
        <dsp:cNvPr id="0" name=""/>
        <dsp:cNvSpPr/>
      </dsp:nvSpPr>
      <dsp:spPr>
        <a:xfrm>
          <a:off x="4147616" y="1950113"/>
          <a:ext cx="3394626" cy="2652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u="sng" kern="1200" dirty="0"/>
            <a:t>Ympäristöön liittyvät tekijät</a:t>
          </a:r>
          <a:r>
            <a:rPr lang="fi-FI" sz="1400" b="0" u="none" kern="1200" dirty="0"/>
            <a:t>, kuten</a:t>
          </a:r>
          <a:endParaRPr lang="fi-FI" sz="1400" b="1" u="sng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Sosiaalinen tuki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Tapahtuneen kulttuuriset merkitykset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 Kokemukset avun hakemisesta ja saamisesta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Muut stressitekijät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Mahdollisuudet lepoon ja turvaan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277087" y="2079584"/>
        <a:ext cx="3135684" cy="2393282"/>
      </dsp:txXfrm>
    </dsp:sp>
    <dsp:sp modelId="{4470CB70-2B25-4EA2-B460-437C2E337BF4}">
      <dsp:nvSpPr>
        <dsp:cNvPr id="0" name=""/>
        <dsp:cNvSpPr/>
      </dsp:nvSpPr>
      <dsp:spPr>
        <a:xfrm>
          <a:off x="216068" y="1967481"/>
          <a:ext cx="3225575" cy="268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u="sng" kern="1200" dirty="0"/>
            <a:t>Traumaan liittyvät tekijät, </a:t>
          </a:r>
          <a:r>
            <a:rPr lang="fi-FI" sz="1400" b="0" u="none" kern="1200" dirty="0"/>
            <a:t>kuten</a:t>
          </a:r>
          <a:endParaRPr lang="fi-FI" sz="1400" b="1" u="sng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Yksittäinen vai jatkuva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Ihmisen aiheuttama vs. esim. luonnonkatastrofi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Tekijän suhde uhriin (kiintymys, luottamus)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 - Väkivallan ja nöyryytyksen määrä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Kokemuksen yksityiskohdat: kipu, kuolemanpelko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 </a:t>
          </a:r>
        </a:p>
      </dsp:txBody>
      <dsp:txXfrm>
        <a:off x="347234" y="2098647"/>
        <a:ext cx="2963243" cy="242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801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02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70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77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95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94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95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30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Toistuvana reaktio jää päälle, jolloin neuroseption toiminta häiriintyy.</a:t>
            </a: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16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Nisäkkään hermoston kolme kehityksellistä vaihetta</a:t>
            </a: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92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2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01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18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yhjä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699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40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Vertail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5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tsikollinen sisältö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2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Otsikollinen kuv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21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19.10.2017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fi-FI"/>
              <a:t>Anne Yletyinen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5" y="0"/>
            <a:ext cx="79863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432560" y="883403"/>
            <a:ext cx="7451559" cy="25455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algn="l"/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sz="1800" b="0" i="0" u="none" strike="noStrike" baseline="0" dirty="0">
                <a:solidFill>
                  <a:srgbClr val="000000"/>
                </a:solidFill>
              </a:rPr>
            </a:br>
            <a:r>
              <a:rPr lang="fi-FI" sz="4000" b="0" i="0" u="none" strike="noStrike" baseline="0" dirty="0">
                <a:solidFill>
                  <a:srgbClr val="FF0000"/>
                </a:solidFill>
              </a:rPr>
              <a:t>Yleistä traumatisoitumisen ilmiöstä ja traumapsykoterapeuttisesta työskentelystä </a:t>
            </a:r>
            <a:endParaRPr sz="4000" b="0" i="0" u="none" strike="noStrike" cap="none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751308" y="3419872"/>
            <a:ext cx="7087892" cy="2809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i-FI" sz="3600" b="0" i="0" u="none" strike="noStrike" cap="none" dirty="0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FIAS 5.6.2023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fi-FI" sz="3600" dirty="0">
              <a:solidFill>
                <a:schemeClr val="accent4"/>
              </a:solidFill>
            </a:endParaRPr>
          </a:p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i-FI" sz="3600" b="0" i="0" u="none" strike="noStrike" cap="none" dirty="0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Aku Kaura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i-FI" sz="3600" dirty="0">
                <a:solidFill>
                  <a:schemeClr val="accent4"/>
                </a:solidFill>
              </a:rPr>
              <a:t>Anne Yletyinen</a:t>
            </a:r>
            <a:endParaRPr sz="3600" b="0" i="0" u="none" strike="noStrike" cap="none" dirty="0">
              <a:solidFill>
                <a:schemeClr val="accent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 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flipV="1">
            <a:off x="5715000" y="6781800"/>
            <a:ext cx="2895600" cy="7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1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4473" y="1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36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Traumaattinen kokemus vaikuttaa kokonaisvaltaisesti</a:t>
            </a:r>
            <a:endParaRPr sz="36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10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02098" y="1910687"/>
            <a:ext cx="5122284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</a:rPr>
              <a:t>Tunteiden säätely –emootiot</a:t>
            </a:r>
            <a:endParaRPr lang="fi-FI" sz="2400" dirty="0">
              <a:latin typeface="Tahoma" panose="020B0604030504040204" pitchFamily="34" charset="0"/>
            </a:endParaRPr>
          </a:p>
          <a:p>
            <a:r>
              <a:rPr lang="fi-FI" sz="2400" dirty="0">
                <a:latin typeface="Tahoma" panose="020B0604030504040204" pitchFamily="34" charset="0"/>
              </a:rPr>
              <a:t>•Osittuneita ja hallitsemattomia</a:t>
            </a:r>
          </a:p>
          <a:p>
            <a:r>
              <a:rPr lang="fi-FI" sz="2400" dirty="0">
                <a:latin typeface="Tahoma" panose="020B0604030504040204" pitchFamily="34" charset="0"/>
              </a:rPr>
              <a:t>•Puuttuu eheyden kokemus </a:t>
            </a:r>
          </a:p>
          <a:p>
            <a:r>
              <a:rPr lang="fi-FI" sz="1800" dirty="0">
                <a:latin typeface="Tahoma" panose="020B0604030504040204" pitchFamily="34" charset="0"/>
              </a:rPr>
              <a:t>(Yllyke lyödä, paeta –ei elämystä tunteesta)</a:t>
            </a:r>
          </a:p>
          <a:p>
            <a:r>
              <a:rPr lang="fi-FI" sz="2400" dirty="0">
                <a:latin typeface="Tahoma" panose="020B0604030504040204" pitchFamily="34" charset="0"/>
              </a:rPr>
              <a:t>•Käyttäytymisen taso hallitsee</a:t>
            </a:r>
          </a:p>
          <a:p>
            <a:r>
              <a:rPr lang="fi-FI" sz="2400" dirty="0">
                <a:latin typeface="Tahoma" panose="020B0604030504040204" pitchFamily="34" charset="0"/>
              </a:rPr>
              <a:t>•Impulsiiviset tunneilmaisut </a:t>
            </a:r>
          </a:p>
          <a:p>
            <a:r>
              <a:rPr lang="fi-FI" sz="2400" dirty="0">
                <a:latin typeface="Tahoma" panose="020B0604030504040204" pitchFamily="34" charset="0"/>
              </a:rPr>
              <a:t>•Kaventuneita ja puudutettuja tunteita</a:t>
            </a:r>
          </a:p>
          <a:p>
            <a:r>
              <a:rPr lang="fi-FI" sz="2400" dirty="0">
                <a:latin typeface="Tahoma" panose="020B0604030504040204" pitchFamily="34" charset="0"/>
              </a:rPr>
              <a:t>•Ylivirittynyt pelon havaitsemiseen - varuillaanolo</a:t>
            </a:r>
          </a:p>
          <a:p>
            <a:endParaRPr lang="fi-FI" dirty="0">
              <a:latin typeface="Tahoma" panose="020B0604030504040204" pitchFamily="34" charset="0"/>
            </a:endParaRPr>
          </a:p>
          <a:p>
            <a:r>
              <a:rPr lang="fi-FI" sz="1050" b="1" dirty="0">
                <a:latin typeface="Tahoma" panose="020B0604030504040204" pitchFamily="34" charset="0"/>
              </a:rPr>
              <a:t>(</a:t>
            </a:r>
            <a:r>
              <a:rPr lang="fi-FI" sz="1050" b="1" dirty="0" err="1">
                <a:latin typeface="Tahoma" panose="020B0604030504040204" pitchFamily="34" charset="0"/>
              </a:rPr>
              <a:t>Ehlersym</a:t>
            </a:r>
            <a:r>
              <a:rPr lang="fi-FI" sz="1050" b="1" dirty="0">
                <a:latin typeface="Tahoma" panose="020B0604030504040204" pitchFamily="34" charset="0"/>
              </a:rPr>
              <a:t>., 2005, </a:t>
            </a:r>
            <a:r>
              <a:rPr lang="fi-FI" sz="1050" b="1" dirty="0" err="1">
                <a:latin typeface="Tahoma" panose="020B0604030504040204" pitchFamily="34" charset="0"/>
              </a:rPr>
              <a:t>Pollackym</a:t>
            </a:r>
            <a:r>
              <a:rPr lang="fi-FI" sz="1050" b="1" dirty="0">
                <a:latin typeface="Tahoma" panose="020B0604030504040204" pitchFamily="34" charset="0"/>
              </a:rPr>
              <a:t>., 2000; </a:t>
            </a:r>
            <a:r>
              <a:rPr lang="fi-FI" sz="1050" b="1" dirty="0" err="1">
                <a:latin typeface="Tahoma" panose="020B0604030504040204" pitchFamily="34" charset="0"/>
              </a:rPr>
              <a:t>Brewin</a:t>
            </a:r>
            <a:r>
              <a:rPr lang="fi-FI" sz="1050" b="1" dirty="0">
                <a:latin typeface="Tahoma" panose="020B0604030504040204" pitchFamily="34" charset="0"/>
              </a:rPr>
              <a:t>, 2008)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750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0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40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Traumatisoitumisen vaikutuksia</a:t>
            </a:r>
            <a:endParaRPr sz="40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11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265528" y="1435894"/>
            <a:ext cx="459247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Kognitiivinen toiminta</a:t>
            </a:r>
            <a:endParaRPr lang="fi-FI" sz="28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</a:rPr>
              <a:t>•Muisti: mieleen painaminen osittunut</a:t>
            </a:r>
          </a:p>
          <a:p>
            <a:r>
              <a:rPr lang="fi-FI" sz="2000" dirty="0">
                <a:latin typeface="Tahoma" panose="020B0604030504040204" pitchFamily="34" charset="0"/>
              </a:rPr>
              <a:t>•Havainnointi ja tulkinta kaventuvat</a:t>
            </a:r>
          </a:p>
          <a:p>
            <a:r>
              <a:rPr lang="fi-FI" sz="2000" dirty="0">
                <a:latin typeface="Tahoma" panose="020B0604030504040204" pitchFamily="34" charset="0"/>
              </a:rPr>
              <a:t>•Oman historian muisti -ihmiskuva</a:t>
            </a:r>
          </a:p>
          <a:p>
            <a:r>
              <a:rPr lang="fi-FI" sz="2000" dirty="0">
                <a:latin typeface="Tahoma" panose="020B0604030504040204" pitchFamily="34" charset="0"/>
              </a:rPr>
              <a:t>•Toimintojen synkronisointi ja eheyttäminen vaikeutuu</a:t>
            </a:r>
          </a:p>
          <a:p>
            <a:endParaRPr lang="fi-FI" dirty="0">
              <a:latin typeface="Tahoma" panose="020B0604030504040204" pitchFamily="34" charset="0"/>
            </a:endParaRPr>
          </a:p>
          <a:p>
            <a:r>
              <a:rPr lang="fi-FI" sz="28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</a:rPr>
              <a:t>Proseduraaliset</a:t>
            </a:r>
            <a:r>
              <a:rPr lang="fi-FI" sz="28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</a:rPr>
              <a:t> toiminnot</a:t>
            </a:r>
            <a:endParaRPr lang="fi-FI" sz="28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</a:rPr>
              <a:t>•Ruumiin muisti -&gt; ei taivu kertomuksen muotoon </a:t>
            </a:r>
          </a:p>
          <a:p>
            <a:r>
              <a:rPr lang="fi-FI" sz="2000" dirty="0">
                <a:latin typeface="Tahoma" panose="020B0604030504040204" pitchFamily="34" charset="0"/>
              </a:rPr>
              <a:t>•Vaikea tunnistaa ruumiin tuntemuksia: väsymys, ahdistus </a:t>
            </a:r>
          </a:p>
          <a:p>
            <a:r>
              <a:rPr lang="fi-FI" sz="800" dirty="0">
                <a:latin typeface="Calibri" panose="020F0502020204030204" pitchFamily="34" charset="0"/>
              </a:rPr>
              <a:t>•(</a:t>
            </a:r>
            <a:r>
              <a:rPr lang="fi-FI" sz="1050" b="1" dirty="0">
                <a:latin typeface="Tahoma" panose="020B0604030504040204" pitchFamily="34" charset="0"/>
              </a:rPr>
              <a:t>Bryant, ym., 2008; </a:t>
            </a:r>
            <a:r>
              <a:rPr lang="fi-FI" sz="1050" b="1" dirty="0" err="1">
                <a:latin typeface="Tahoma" panose="020B0604030504040204" pitchFamily="34" charset="0"/>
              </a:rPr>
              <a:t>Carrion</a:t>
            </a:r>
            <a:r>
              <a:rPr lang="fi-FI" sz="1050" b="1" dirty="0">
                <a:latin typeface="Tahoma" panose="020B0604030504040204" pitchFamily="34" charset="0"/>
              </a:rPr>
              <a:t> ym. 2012: </a:t>
            </a:r>
            <a:r>
              <a:rPr lang="fi-FI" sz="1050" b="1" dirty="0" err="1">
                <a:latin typeface="Tahoma" panose="020B0604030504040204" pitchFamily="34" charset="0"/>
              </a:rPr>
              <a:t>Cicchettiym</a:t>
            </a:r>
            <a:r>
              <a:rPr lang="fi-FI" sz="1050" b="1" dirty="0">
                <a:latin typeface="Tahoma" panose="020B0604030504040204" pitchFamily="34" charset="0"/>
              </a:rPr>
              <a:t>. 2010, </a:t>
            </a:r>
            <a:r>
              <a:rPr lang="fi-FI" sz="1050" b="1" dirty="0" err="1">
                <a:latin typeface="Tahoma" panose="020B0604030504040204" pitchFamily="34" charset="0"/>
              </a:rPr>
              <a:t>Trickeyet</a:t>
            </a:r>
            <a:r>
              <a:rPr lang="fi-FI" sz="1050" b="1" dirty="0">
                <a:latin typeface="Tahoma" panose="020B0604030504040204" pitchFamily="34" charset="0"/>
              </a:rPr>
              <a:t> al., 2012;Punamäki, 2014)</a:t>
            </a:r>
            <a:endParaRPr lang="fi-FI" sz="105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2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0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fi-FI" sz="4400" b="1" dirty="0">
                <a:latin typeface="Tahoma" panose="020B0604030504040204" pitchFamily="34" charset="0"/>
              </a:rPr>
              <a:t>Traumatisoituminen</a:t>
            </a:r>
            <a:br>
              <a:rPr lang="fi-FI" sz="4400" dirty="0">
                <a:latin typeface="Tahoma" panose="020B0604030504040204" pitchFamily="34" charset="0"/>
              </a:rPr>
            </a:br>
            <a:endParaRPr sz="43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12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677174" y="1692276"/>
            <a:ext cx="716507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latin typeface="Tahoma" panose="020B0604030504040204" pitchFamily="34" charset="0"/>
              </a:rPr>
              <a:t>Tapahtuma                                           </a:t>
            </a:r>
            <a:r>
              <a:rPr lang="fi-FI" b="1" i="1" dirty="0">
                <a:latin typeface="Arial" panose="020B0604020202020204" pitchFamily="34" charset="0"/>
              </a:rPr>
              <a:t>Kauhu, uhka, vaara</a:t>
            </a:r>
            <a:endParaRPr lang="fi-FI" dirty="0">
              <a:latin typeface="Arial" panose="020B0604020202020204" pitchFamily="34" charset="0"/>
            </a:endParaRPr>
          </a:p>
          <a:p>
            <a:endParaRPr lang="fi-FI" b="1" dirty="0">
              <a:latin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</a:endParaRPr>
          </a:p>
          <a:p>
            <a:endParaRPr lang="fi-FI" b="1" dirty="0">
              <a:latin typeface="Tahoma" panose="020B0604030504040204" pitchFamily="34" charset="0"/>
            </a:endParaRPr>
          </a:p>
          <a:p>
            <a:endParaRPr lang="fi-FI" sz="18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1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Psykologiset</a:t>
            </a:r>
            <a:endParaRPr lang="fi-FI" sz="1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1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Mekanismit</a:t>
            </a:r>
          </a:p>
          <a:p>
            <a:endParaRPr lang="fi-FI" sz="1800" b="1" dirty="0">
              <a:latin typeface="Tahoma" panose="020B0604030504040204" pitchFamily="34" charset="0"/>
            </a:endParaRPr>
          </a:p>
          <a:p>
            <a:endParaRPr lang="fi-FI" sz="1800" b="1" dirty="0">
              <a:latin typeface="Tahoma" panose="020B0604030504040204" pitchFamily="34" charset="0"/>
            </a:endParaRPr>
          </a:p>
          <a:p>
            <a:endParaRPr lang="fi-FI" sz="1600" b="1" dirty="0">
              <a:latin typeface="Tahoma" panose="020B0604030504040204" pitchFamily="34" charset="0"/>
            </a:endParaRPr>
          </a:p>
          <a:p>
            <a:endParaRPr lang="fi-FI" sz="1600" b="1" dirty="0">
              <a:latin typeface="Tahoma" panose="020B0604030504040204" pitchFamily="34" charset="0"/>
            </a:endParaRPr>
          </a:p>
          <a:p>
            <a:endParaRPr lang="fi-FI" sz="1600" dirty="0">
              <a:latin typeface="Tahoma" panose="020B0604030504040204" pitchFamily="34" charset="0"/>
            </a:endParaRPr>
          </a:p>
        </p:txBody>
      </p:sp>
      <p:sp>
        <p:nvSpPr>
          <p:cNvPr id="4" name="Ellipsi 3"/>
          <p:cNvSpPr/>
          <p:nvPr/>
        </p:nvSpPr>
        <p:spPr>
          <a:xfrm>
            <a:off x="1375423" y="1310186"/>
            <a:ext cx="3255262" cy="11191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Tapahtuma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4722124" y="1305726"/>
            <a:ext cx="4211563" cy="9461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>
                <a:solidFill>
                  <a:srgbClr val="FF0000"/>
                </a:solidFill>
              </a:rPr>
              <a:t>Kauhu</a:t>
            </a:r>
            <a:r>
              <a:rPr lang="fi-FI" sz="1800" dirty="0"/>
              <a:t>  </a:t>
            </a:r>
            <a:r>
              <a:rPr lang="fi-FI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uhka</a:t>
            </a:r>
            <a:r>
              <a:rPr lang="fi-FI" sz="1800" dirty="0"/>
              <a:t>  </a:t>
            </a:r>
            <a:r>
              <a:rPr lang="fi-FI" sz="1800" dirty="0">
                <a:solidFill>
                  <a:srgbClr val="FFFF00"/>
                </a:solidFill>
              </a:rPr>
              <a:t>vaara</a:t>
            </a:r>
          </a:p>
        </p:txBody>
      </p:sp>
      <p:sp>
        <p:nvSpPr>
          <p:cNvPr id="6" name="Ellipsi 5"/>
          <p:cNvSpPr/>
          <p:nvPr/>
        </p:nvSpPr>
        <p:spPr>
          <a:xfrm>
            <a:off x="3193575" y="2447558"/>
            <a:ext cx="2224586" cy="107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rgbClr val="FFFF00"/>
                </a:solidFill>
                <a:latin typeface="Tahoma" panose="020B0604030504040204" pitchFamily="34" charset="0"/>
              </a:rPr>
              <a:t>Virittyminen </a:t>
            </a:r>
            <a:endParaRPr lang="fi-FI" sz="16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r>
              <a:rPr lang="fi-FI" sz="1600" b="1" dirty="0">
                <a:solidFill>
                  <a:srgbClr val="FFFF00"/>
                </a:solidFill>
                <a:latin typeface="Tahoma" panose="020B0604030504040204" pitchFamily="34" charset="0"/>
              </a:rPr>
              <a:t>vaaraan</a:t>
            </a:r>
            <a:endParaRPr lang="fi-FI" sz="16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Ellipsi 6"/>
          <p:cNvSpPr/>
          <p:nvPr/>
        </p:nvSpPr>
        <p:spPr>
          <a:xfrm>
            <a:off x="4722124" y="2703940"/>
            <a:ext cx="2961566" cy="137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latin typeface="Tahoma" panose="020B0604030504040204" pitchFamily="34" charset="0"/>
              </a:rPr>
              <a:t>Sensomotorinen muisti</a:t>
            </a:r>
            <a:endParaRPr lang="fi-FI" sz="1600" dirty="0">
              <a:latin typeface="Tahoma" panose="020B0604030504040204" pitchFamily="34" charset="0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6987654" y="2920622"/>
            <a:ext cx="2156345" cy="1178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</a:rPr>
              <a:t>Havainnot ja </a:t>
            </a:r>
            <a:endParaRPr lang="fi-FI" sz="1600" dirty="0">
              <a:solidFill>
                <a:schemeClr val="tx2">
                  <a:lumMod val="25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1600" b="1" dirty="0">
                <a:solidFill>
                  <a:schemeClr val="tx2">
                    <a:lumMod val="25000"/>
                  </a:schemeClr>
                </a:solidFill>
                <a:latin typeface="Tahoma" panose="020B0604030504040204" pitchFamily="34" charset="0"/>
              </a:rPr>
              <a:t>tunneilmaisu</a:t>
            </a:r>
            <a:endParaRPr lang="fi-FI" sz="1600" dirty="0">
              <a:solidFill>
                <a:schemeClr val="tx2">
                  <a:lumMod val="25000"/>
                </a:schemeClr>
              </a:solidFill>
              <a:latin typeface="Tahoma" panose="020B0604030504040204" pitchFamily="34" charset="0"/>
            </a:endParaRPr>
          </a:p>
          <a:p>
            <a:r>
              <a:rPr lang="fi-FI" sz="16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</a:rPr>
              <a:t>vääristyvät </a:t>
            </a:r>
            <a:endParaRPr lang="fi-FI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801504" y="4594966"/>
            <a:ext cx="2492765" cy="57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>
                <a:solidFill>
                  <a:srgbClr val="C00000"/>
                </a:solidFill>
              </a:rPr>
              <a:t>Ilmioireet</a:t>
            </a:r>
            <a:endParaRPr lang="fi-FI" sz="2400" dirty="0">
              <a:solidFill>
                <a:srgbClr val="C00000"/>
              </a:solidFill>
            </a:endParaRPr>
          </a:p>
        </p:txBody>
      </p:sp>
      <p:sp>
        <p:nvSpPr>
          <p:cNvPr id="10" name="5-sakarainen tähti 9"/>
          <p:cNvSpPr/>
          <p:nvPr/>
        </p:nvSpPr>
        <p:spPr>
          <a:xfrm>
            <a:off x="3809273" y="3670682"/>
            <a:ext cx="4502624" cy="289500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r>
              <a:rPr lang="fi-FI" sz="1800" b="1" dirty="0">
                <a:solidFill>
                  <a:srgbClr val="FFFF00"/>
                </a:solidFill>
                <a:latin typeface="Arial" panose="020B0604020202020204" pitchFamily="34" charset="0"/>
              </a:rPr>
              <a:t>Painajaisunet</a:t>
            </a:r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fi-FI" sz="1800" b="1" dirty="0">
                <a:solidFill>
                  <a:srgbClr val="FFFF00"/>
                </a:solidFill>
                <a:latin typeface="Arial" panose="020B0604020202020204" pitchFamily="34" charset="0"/>
              </a:rPr>
              <a:t>Pelkotilat </a:t>
            </a:r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fi-FI" sz="1800" b="1" dirty="0">
                <a:solidFill>
                  <a:srgbClr val="FFFF00"/>
                </a:solidFill>
                <a:latin typeface="Arial" panose="020B0604020202020204" pitchFamily="34" charset="0"/>
              </a:rPr>
              <a:t>Trauman uudelleen kokeminen</a:t>
            </a:r>
            <a:endParaRPr lang="fi-FI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483779" y="5841772"/>
            <a:ext cx="128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Punamäki -16</a:t>
            </a:r>
          </a:p>
        </p:txBody>
      </p:sp>
    </p:spTree>
    <p:extLst>
      <p:ext uri="{BB962C8B-B14F-4D97-AF65-F5344CB8AC3E}">
        <p14:creationId xmlns:p14="http://schemas.microsoft.com/office/powerpoint/2010/main" val="87299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6460" y="150125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i-FI" sz="43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Trauman muistaminen</a:t>
            </a:r>
            <a:br>
              <a:rPr lang="fi-FI" sz="43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i-FI" sz="2000" dirty="0"/>
              <a:t>(Punamäki, 2014; Rubin ym., 2009)</a:t>
            </a:r>
            <a:endParaRPr sz="2000" b="0" i="0" u="none" strike="noStrike" cap="none" dirty="0">
              <a:solidFill>
                <a:srgbClr val="562214"/>
              </a:solidFill>
              <a:sym typeface="Cabin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13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435608" y="1924334"/>
            <a:ext cx="3190983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900" dirty="0">
              <a:latin typeface="Tahoma" panose="020B0604030504040204" pitchFamily="34" charset="0"/>
            </a:endParaRPr>
          </a:p>
          <a:p>
            <a:r>
              <a:rPr lang="fi-FI" sz="2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Traumaattinen muisti</a:t>
            </a:r>
          </a:p>
          <a:p>
            <a:endParaRPr lang="fi-FI" sz="2000" dirty="0">
              <a:latin typeface="Tahoma" panose="020B060403050404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Aistipohjainen ja </a:t>
            </a:r>
          </a:p>
          <a:p>
            <a:r>
              <a:rPr lang="fi-FI" sz="2000" dirty="0">
                <a:latin typeface="Tahoma" panose="020B0604030504040204" pitchFamily="34" charset="0"/>
              </a:rPr>
              <a:t> emotionaalinen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Näkö, kuulo, haju ja      ruumiinasennot</a:t>
            </a:r>
          </a:p>
          <a:p>
            <a:r>
              <a:rPr lang="fi-FI" sz="2000" dirty="0">
                <a:latin typeface="Tahoma" panose="020B060403050404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</a:rPr>
              <a:t>•Vaikea jakaa muille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•Muistot muuttumattomia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Alkuperäiset mieleen- palautumat säilyvät 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Mielentila ja vihjeet (</a:t>
            </a:r>
            <a:r>
              <a:rPr lang="fi-FI" sz="2000" dirty="0" err="1">
                <a:latin typeface="Tahoma" panose="020B0604030504040204" pitchFamily="34" charset="0"/>
              </a:rPr>
              <a:t>triggerit</a:t>
            </a:r>
            <a:r>
              <a:rPr lang="fi-FI" sz="2000" dirty="0">
                <a:latin typeface="Tahoma" panose="020B0604030504040204" pitchFamily="34" charset="0"/>
              </a:rPr>
              <a:t>)</a:t>
            </a:r>
          </a:p>
          <a:p>
            <a:r>
              <a:rPr lang="fi-FI" sz="2000" dirty="0">
                <a:latin typeface="Tahoma" panose="020B0604030504040204" pitchFamily="34" charset="0"/>
              </a:rPr>
              <a:t>herättävät eloon</a:t>
            </a:r>
          </a:p>
          <a:p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855739" y="2074460"/>
            <a:ext cx="4215109" cy="290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Normaali muisti</a:t>
            </a:r>
          </a:p>
          <a:p>
            <a:endParaRPr lang="fi-FI" sz="2000" dirty="0">
              <a:latin typeface="Tahoma" panose="020B060403050404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Kielellinen: Voidaan kertoa </a:t>
            </a:r>
          </a:p>
          <a:p>
            <a:r>
              <a:rPr lang="fi-FI" sz="2000" dirty="0">
                <a:latin typeface="Tahoma" panose="020B0604030504040204" pitchFamily="34" charset="0"/>
              </a:rPr>
              <a:t>toisille ja jakaa symbolisesti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•Yhdessä rakennettu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Merkitykset muuttuvat 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Muistot hämärtyvät ajan </a:t>
            </a:r>
          </a:p>
          <a:p>
            <a:r>
              <a:rPr lang="fi-FI" sz="2000" dirty="0">
                <a:latin typeface="Tahoma" panose="020B0604030504040204" pitchFamily="34" charset="0"/>
              </a:rPr>
              <a:t>mittaan</a:t>
            </a:r>
          </a:p>
          <a:p>
            <a:r>
              <a:rPr lang="fi-FI" sz="2000" dirty="0">
                <a:latin typeface="Arial" panose="020B0604020202020204" pitchFamily="34" charset="0"/>
              </a:rPr>
              <a:t>•</a:t>
            </a:r>
            <a:r>
              <a:rPr lang="fi-FI" sz="2000" dirty="0">
                <a:latin typeface="Tahoma" panose="020B0604030504040204" pitchFamily="34" charset="0"/>
              </a:rPr>
              <a:t>Heräävät eloon tahdonvaraisesti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6085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5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82924" tIns="41463" rIns="82924" bIns="41463" numCol="1" anchor="b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defRPr/>
            </a:pPr>
            <a:fld id="{8C60956E-0ED8-4432-B707-EE81D522619A}" type="datetime1">
              <a:rPr lang="fi-FI" altLang="fi-FI" sz="1179" kern="1200">
                <a:solidFill>
                  <a:srgbClr val="E7DEC9">
                    <a:shade val="50000"/>
                    <a:satMod val="200000"/>
                  </a:srgbClr>
                </a:solidFill>
                <a:latin typeface="Verdana" panose="020B0604030504040204" pitchFamily="34" charset="0"/>
                <a:ea typeface="+mn-ea"/>
                <a:cs typeface="+mn-cs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  <a:defRPr/>
              </a:pPr>
              <a:t>6.6.2023</a:t>
            </a:fld>
            <a:endParaRPr lang="en-US" altLang="fi-FI" sz="1179" kern="1200">
              <a:solidFill>
                <a:srgbClr val="E7DEC9">
                  <a:shade val="50000"/>
                  <a:satMod val="200000"/>
                </a:srgbClr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72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5911777" y="6418033"/>
            <a:ext cx="2895600" cy="476250"/>
          </a:xfrm>
          <a:ln>
            <a:miter lim="800000"/>
            <a:headEnd/>
            <a:tailEnd/>
          </a:ln>
        </p:spPr>
        <p:txBody>
          <a:bodyPr vert="horz" wrap="square" lIns="82924" tIns="41463" rIns="82924" bIns="41463" numCol="1" anchor="b" anchorCtr="0" compatLnSpc="1">
            <a:prstTxWarp prst="textNoShape">
              <a:avLst/>
            </a:prstTxWarp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i-FI" sz="1179" kern="1200" dirty="0">
              <a:solidFill>
                <a:srgbClr val="E7DEC9">
                  <a:shade val="50000"/>
                  <a:satMod val="200000"/>
                </a:srgbClr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22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73856" indent="-259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36701" indent="-20734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451381" indent="-20734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866062" indent="-20734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280742" indent="-2073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695423" indent="-2073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110103" indent="-2073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524783" indent="-2073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829361" fontAlgn="base">
              <a:spcBef>
                <a:spcPct val="0"/>
              </a:spcBef>
              <a:spcAft>
                <a:spcPct val="0"/>
              </a:spcAft>
              <a:defRPr/>
            </a:pPr>
            <a:fld id="{AA907013-8560-4537-B8A9-6F4F518A36DD}" type="slidenum">
              <a:rPr lang="en-US" altLang="fi-FI" sz="1179" kern="1200">
                <a:solidFill>
                  <a:prstClr val="black"/>
                </a:solidFill>
                <a:ea typeface="+mn-ea"/>
                <a:cs typeface="+mn-cs"/>
              </a:rPr>
              <a:pPr algn="ctr" defTabSz="829361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fi-FI" sz="1179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7972" y="362763"/>
            <a:ext cx="7485774" cy="1143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altLang="fi-FI">
                <a:solidFill>
                  <a:schemeClr val="tx2">
                    <a:satMod val="130000"/>
                  </a:schemeClr>
                </a:solidFill>
              </a:rPr>
              <a:t>”Terve” vs. traumatisoitunut mieli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58BB2BB-A290-4257-B05C-04DB7BB6C962}"/>
              </a:ext>
            </a:extLst>
          </p:cNvPr>
          <p:cNvGraphicFramePr>
            <a:graphicFrameLocks noGrp="1"/>
          </p:cNvGraphicFramePr>
          <p:nvPr/>
        </p:nvGraphicFramePr>
        <p:xfrm>
          <a:off x="1241157" y="1506003"/>
          <a:ext cx="6215342" cy="481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671">
                  <a:extLst>
                    <a:ext uri="{9D8B030D-6E8A-4147-A177-3AD203B41FA5}">
                      <a16:colId xmlns:a16="http://schemas.microsoft.com/office/drawing/2014/main" val="2391040247"/>
                    </a:ext>
                  </a:extLst>
                </a:gridCol>
                <a:gridCol w="3107671">
                  <a:extLst>
                    <a:ext uri="{9D8B030D-6E8A-4147-A177-3AD203B41FA5}">
                      <a16:colId xmlns:a16="http://schemas.microsoft.com/office/drawing/2014/main" val="2818770304"/>
                    </a:ext>
                  </a:extLst>
                </a:gridCol>
              </a:tblGrid>
              <a:tr h="732912">
                <a:tc>
                  <a:txBody>
                    <a:bodyPr/>
                    <a:lstStyle/>
                    <a:p>
                      <a:r>
                        <a:rPr lang="fi-FI" sz="2200"/>
                        <a:t>Toimiva 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/>
                        <a:t>Traumatisoitunut 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5674"/>
                  </a:ext>
                </a:extLst>
              </a:tr>
              <a:tr h="732912">
                <a:tc>
                  <a:txBody>
                    <a:bodyPr/>
                    <a:lstStyle/>
                    <a:p>
                      <a:r>
                        <a:rPr lang="fi-FI" sz="2200"/>
                        <a:t>”Virtaava”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/>
                        <a:t>Jäykkä tai kaoottinen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3129"/>
                  </a:ext>
                </a:extLst>
              </a:tr>
              <a:tr h="746418">
                <a:tc>
                  <a:txBody>
                    <a:bodyPr/>
                    <a:lstStyle/>
                    <a:p>
                      <a:r>
                        <a:rPr lang="fi-FI" sz="2200"/>
                        <a:t>Sosiaalinen säätely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/>
                        <a:t>Eristyneisyyden ja yksinäisyyden kokemus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82423"/>
                  </a:ext>
                </a:extLst>
              </a:tr>
              <a:tr h="1078159">
                <a:tc>
                  <a:txBody>
                    <a:bodyPr/>
                    <a:lstStyle/>
                    <a:p>
                      <a:r>
                        <a:rPr lang="fi-FI" sz="2200"/>
                        <a:t>Itsesäätely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/>
                        <a:t>Ei hallintaa tunteisiin, ajatuksiin ja kehon tilaan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0520"/>
                  </a:ext>
                </a:extLst>
              </a:tr>
              <a:tr h="732912">
                <a:tc>
                  <a:txBody>
                    <a:bodyPr/>
                    <a:lstStyle/>
                    <a:p>
                      <a:r>
                        <a:rPr lang="fi-FI" sz="2200"/>
                        <a:t>Joustava sopeutuminen 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/>
                        <a:t>Vaikeus sopeutua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47857"/>
                  </a:ext>
                </a:extLst>
              </a:tr>
              <a:tr h="746418">
                <a:tc>
                  <a:txBody>
                    <a:bodyPr/>
                    <a:lstStyle/>
                    <a:p>
                      <a:r>
                        <a:rPr lang="fi-FI" sz="2200"/>
                        <a:t>Monipuolinen keinovalikoima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/>
                        <a:t>Automatisoidut reaktiot ja reaktiosarjat</a:t>
                      </a:r>
                    </a:p>
                  </a:txBody>
                  <a:tcPr marL="82935" marR="82935" marT="41468" marB="4146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43339"/>
                  </a:ext>
                </a:extLst>
              </a:tr>
            </a:tbl>
          </a:graphicData>
        </a:graphic>
      </p:graphicFrame>
      <p:pic>
        <p:nvPicPr>
          <p:cNvPr id="13" name="Kuva 12">
            <a:extLst>
              <a:ext uri="{FF2B5EF4-FFF2-40B4-BE49-F238E27FC236}">
                <a16:creationId xmlns:a16="http://schemas.microsoft.com/office/drawing/2014/main" id="{43417C7F-DCD6-49B5-B250-02961C1276BD}"/>
              </a:ext>
            </a:extLst>
          </p:cNvPr>
          <p:cNvPicPr/>
          <p:nvPr/>
        </p:nvPicPr>
        <p:blipFill rotWithShape="1">
          <a:blip r:embed="rId2" cstate="print"/>
          <a:srcRect r="9965"/>
          <a:stretch/>
        </p:blipFill>
        <p:spPr bwMode="auto">
          <a:xfrm>
            <a:off x="6792562" y="6074140"/>
            <a:ext cx="1520480" cy="564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26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Kompleksinen PSTD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 fontScale="92500"/>
          </a:bodyPr>
          <a:lstStyle/>
          <a:p>
            <a:endParaRPr lang="fi-FI" dirty="0"/>
          </a:p>
          <a:p>
            <a:r>
              <a:rPr lang="fi-FI" dirty="0"/>
              <a:t>Amnesia - sekä menneeseen että nykyiseen liittyen </a:t>
            </a:r>
          </a:p>
          <a:p>
            <a:r>
              <a:rPr lang="fi-FI" dirty="0" err="1"/>
              <a:t>Depersonalisaatio</a:t>
            </a:r>
            <a:r>
              <a:rPr lang="fi-FI" dirty="0"/>
              <a:t> –oireet - itselle vieraat ajatukset, tunteet ja kokemukset - yhteyden menettäminen johonkin kehon osaan - kipu - kokemus itsen tarkkailusta kehon ulkopuolelta - kokemus kehon tai sen osan koon tai värin muuttumisesta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F917-8FC0-4F05-9684-C3A796CD7F55}" type="datetime1">
              <a:rPr lang="fi-FI" smtClean="0"/>
              <a:pPr/>
              <a:t>6.6.2023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-2871192" y="2871192"/>
            <a:ext cx="6858000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84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30040" cy="1080120"/>
          </a:xfrm>
        </p:spPr>
        <p:txBody>
          <a:bodyPr>
            <a:normAutofit fontScale="90000"/>
          </a:bodyPr>
          <a:lstStyle/>
          <a:p>
            <a:r>
              <a:rPr lang="fi-FI" dirty="0"/>
              <a:t>Kompleksinen PTSD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fi-FI" dirty="0"/>
          </a:p>
          <a:p>
            <a:r>
              <a:rPr lang="fi-FI" dirty="0"/>
              <a:t>Muutokset tietoisuudessa ja huomiokyvyssä </a:t>
            </a:r>
          </a:p>
          <a:p>
            <a:r>
              <a:rPr lang="fi-FI" dirty="0"/>
              <a:t>Amnesia </a:t>
            </a:r>
          </a:p>
          <a:p>
            <a:r>
              <a:rPr lang="fi-FI" dirty="0"/>
              <a:t>Tilapäiset </a:t>
            </a:r>
            <a:r>
              <a:rPr lang="fi-FI" dirty="0" err="1"/>
              <a:t>dissosiaatioepisodit</a:t>
            </a:r>
            <a:r>
              <a:rPr lang="fi-FI" dirty="0"/>
              <a:t> </a:t>
            </a:r>
          </a:p>
          <a:p>
            <a:r>
              <a:rPr lang="fi-FI" dirty="0"/>
              <a:t>Muutokset minäkäsityksessä </a:t>
            </a:r>
          </a:p>
          <a:p>
            <a:r>
              <a:rPr lang="fi-FI" dirty="0"/>
              <a:t>Tehottomuus </a:t>
            </a:r>
          </a:p>
          <a:p>
            <a:r>
              <a:rPr lang="fi-FI" dirty="0"/>
              <a:t>Pysyvä vahingoittuminen </a:t>
            </a:r>
          </a:p>
          <a:p>
            <a:r>
              <a:rPr lang="fi-FI" dirty="0"/>
              <a:t>Syyllisyys ja vastuu </a:t>
            </a:r>
          </a:p>
          <a:p>
            <a:r>
              <a:rPr lang="fi-FI" dirty="0"/>
              <a:t>Häpeä </a:t>
            </a:r>
          </a:p>
          <a:p>
            <a:r>
              <a:rPr lang="fi-FI" dirty="0"/>
              <a:t>Kukaan ei voi ymmärtää </a:t>
            </a:r>
          </a:p>
          <a:p>
            <a:r>
              <a:rPr lang="fi-FI" dirty="0"/>
              <a:t>Vähättely </a:t>
            </a:r>
          </a:p>
          <a:p>
            <a:pPr marL="82296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F917-8FC0-4F05-9684-C3A796CD7F55}" type="datetime1">
              <a:rPr lang="fi-FI" smtClean="0"/>
              <a:pPr/>
              <a:t>6.6.2023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-2871192" y="2871192"/>
            <a:ext cx="6858000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48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82628" cy="720080"/>
          </a:xfrm>
        </p:spPr>
        <p:txBody>
          <a:bodyPr>
            <a:noAutofit/>
          </a:bodyPr>
          <a:lstStyle/>
          <a:p>
            <a:r>
              <a:rPr lang="fi-FI" sz="3600" dirty="0"/>
              <a:t> Traumojen vaikutukset vaihtelevat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</p:nvPr>
        </p:nvGraphicFramePr>
        <p:xfrm>
          <a:off x="1165408" y="1628800"/>
          <a:ext cx="77270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759-1756-4CA1-8652-DCD8EC3C8FCB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6200000">
            <a:off x="-2799184" y="2799184"/>
            <a:ext cx="6858000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07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0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43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 Trauma ja keho</a:t>
            </a:r>
            <a:endParaRPr sz="43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3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37191" y="2035333"/>
            <a:ext cx="62139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Geneva"/>
              </a:rPr>
              <a:t>“</a:t>
            </a:r>
            <a:r>
              <a:rPr lang="fi-FI" sz="2400" dirty="0">
                <a:latin typeface="GillSans"/>
              </a:rPr>
              <a:t>Niin kauan kuin kehomme tuntee olonsa</a:t>
            </a:r>
          </a:p>
          <a:p>
            <a:r>
              <a:rPr lang="fi-FI" sz="2400" dirty="0">
                <a:latin typeface="GillSans"/>
              </a:rPr>
              <a:t>turvalliseksi, aivomme vastaanottavat uutta</a:t>
            </a:r>
          </a:p>
          <a:p>
            <a:r>
              <a:rPr lang="fi-FI" sz="2400" dirty="0">
                <a:latin typeface="GillSans"/>
              </a:rPr>
              <a:t>informaatiota ja luovat uutta todellisuutta.</a:t>
            </a:r>
          </a:p>
          <a:p>
            <a:r>
              <a:rPr lang="fi-FI" sz="2400" dirty="0">
                <a:latin typeface="GillSans"/>
              </a:rPr>
              <a:t>Silloin kun juutumme traumamuistoon,</a:t>
            </a:r>
          </a:p>
          <a:p>
            <a:r>
              <a:rPr lang="fi-FI" sz="2400" dirty="0">
                <a:latin typeface="GillSans"/>
              </a:rPr>
              <a:t>kadotamme kykymme uuden tiedon</a:t>
            </a:r>
          </a:p>
          <a:p>
            <a:r>
              <a:rPr lang="fi-FI" sz="2400" dirty="0">
                <a:latin typeface="GillSans"/>
              </a:rPr>
              <a:t>vastaanottamiseen ja jumiudumme elämään</a:t>
            </a:r>
          </a:p>
          <a:p>
            <a:r>
              <a:rPr lang="fi-FI" sz="2400" dirty="0">
                <a:latin typeface="GillSans"/>
              </a:rPr>
              <a:t>mennyttä todellisuutta yhä uudestaan ja</a:t>
            </a:r>
          </a:p>
          <a:p>
            <a:r>
              <a:rPr lang="nl-NL" sz="2400" dirty="0">
                <a:latin typeface="GillSans"/>
              </a:rPr>
              <a:t>uudestaan” (Van der Kolk, 2003)</a:t>
            </a:r>
            <a:endParaRPr lang="fi-FI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6460" y="1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4300" b="0" i="0" u="none" strike="noStrike" cap="none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Polyvagaali</a:t>
            </a:r>
            <a:r>
              <a:rPr lang="fi-FI" sz="43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teoria</a:t>
            </a:r>
            <a:endParaRPr sz="43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4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58688" y="1599436"/>
            <a:ext cx="6101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i="1" dirty="0">
                <a:latin typeface="Arial-ItalicMT"/>
              </a:rPr>
              <a:t>“Voidakseen tehokkaasti siirtyä defensiivisistä strategioista sosiaalisen liittymisen strategioihin,</a:t>
            </a:r>
          </a:p>
          <a:p>
            <a:r>
              <a:rPr lang="fi-FI" sz="2400" i="1" dirty="0">
                <a:latin typeface="Arial-ItalicMT"/>
              </a:rPr>
              <a:t>nisäkkään hermoston täytyy pystyä suorittamaan kaksi tärkeää ja adaptiivista toimintoa:</a:t>
            </a:r>
          </a:p>
          <a:p>
            <a:r>
              <a:rPr lang="fi-FI" sz="2400" dirty="0">
                <a:latin typeface="ArialMT"/>
              </a:rPr>
              <a:t>- </a:t>
            </a:r>
            <a:r>
              <a:rPr lang="fi-FI" sz="2400" b="1" i="1" dirty="0">
                <a:latin typeface="Arial-ItalicMT"/>
              </a:rPr>
              <a:t>arvioimaan</a:t>
            </a:r>
            <a:r>
              <a:rPr lang="fi-FI" sz="2400" i="1" dirty="0">
                <a:latin typeface="Arial-ItalicMT"/>
              </a:rPr>
              <a:t> tilanteeseen liittyvä uhka</a:t>
            </a:r>
          </a:p>
          <a:p>
            <a:r>
              <a:rPr lang="fi-FI" sz="2400" dirty="0">
                <a:latin typeface="ArialMT"/>
              </a:rPr>
              <a:t>- </a:t>
            </a:r>
            <a:r>
              <a:rPr lang="fi-FI" sz="2400" i="1" dirty="0">
                <a:latin typeface="Arial-ItalicMT"/>
              </a:rPr>
              <a:t>ja mikäli tilanne arvioidaan turvalliseksi,   </a:t>
            </a:r>
            <a:r>
              <a:rPr lang="fi-FI" sz="2400" b="1" i="1" dirty="0">
                <a:latin typeface="Arial-ItalicMT"/>
              </a:rPr>
              <a:t>hillitsemään</a:t>
            </a:r>
            <a:r>
              <a:rPr lang="fi-FI" sz="2400" i="1" dirty="0">
                <a:latin typeface="Arial-ItalicMT"/>
              </a:rPr>
              <a:t> primitiivisempien </a:t>
            </a:r>
            <a:r>
              <a:rPr lang="fi-FI" sz="2400" i="1" dirty="0" err="1">
                <a:latin typeface="Arial-ItalicMT"/>
              </a:rPr>
              <a:t>limbisten</a:t>
            </a:r>
            <a:r>
              <a:rPr lang="fi-FI" sz="2400" i="1" dirty="0">
                <a:latin typeface="Arial-ItalicMT"/>
              </a:rPr>
              <a:t> rakenteiden aktiivisuutta ja näin estää taistelu-, pako- ja jähmettymisreaktiot”</a:t>
            </a:r>
          </a:p>
          <a:p>
            <a:r>
              <a:rPr lang="fi-FI" sz="1800" i="1" dirty="0">
                <a:latin typeface="ArialMT"/>
              </a:rPr>
              <a:t>- (</a:t>
            </a:r>
            <a:r>
              <a:rPr lang="fi-FI" sz="1800" i="1" dirty="0" err="1">
                <a:latin typeface="ArialMT"/>
              </a:rPr>
              <a:t>Porges</a:t>
            </a:r>
            <a:r>
              <a:rPr lang="fi-FI" sz="1800" i="1" dirty="0">
                <a:latin typeface="ArialMT"/>
              </a:rPr>
              <a:t>, 2011)</a:t>
            </a:r>
            <a:endParaRPr lang="fi-FI" sz="1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0"/>
            <a:ext cx="7956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4300" b="0" i="0" u="none" strike="noStrike" cap="none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Polyvagaali</a:t>
            </a:r>
            <a:r>
              <a:rPr lang="fi-FI" sz="43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teoria</a:t>
            </a:r>
            <a:endParaRPr sz="43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44316" y="2826060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5</a:t>
            </a:fld>
            <a:endParaRPr lang="fi-FI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589965" y="169099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>
                <a:latin typeface="GillSans"/>
              </a:rPr>
              <a:t>Kuvaa nisäkkään autonomisen</a:t>
            </a:r>
          </a:p>
          <a:p>
            <a:r>
              <a:rPr lang="fi-FI" sz="2400" dirty="0">
                <a:latin typeface="GillSans"/>
              </a:rPr>
              <a:t>hermoston kolme</a:t>
            </a:r>
          </a:p>
          <a:p>
            <a:r>
              <a:rPr lang="fi-FI" sz="2400" dirty="0">
                <a:latin typeface="GillSans"/>
              </a:rPr>
              <a:t>kehityksellistä vaihetta:</a:t>
            </a:r>
          </a:p>
          <a:p>
            <a:r>
              <a:rPr lang="fi-FI" sz="2400" dirty="0">
                <a:latin typeface="GillSans"/>
              </a:rPr>
              <a:t> 1. </a:t>
            </a:r>
            <a:r>
              <a:rPr lang="fi-FI" sz="2400" dirty="0" err="1">
                <a:latin typeface="GillSans"/>
              </a:rPr>
              <a:t>immobilisaatio</a:t>
            </a:r>
            <a:r>
              <a:rPr lang="fi-FI" sz="2400" dirty="0">
                <a:latin typeface="GillSans"/>
              </a:rPr>
              <a:t>:</a:t>
            </a:r>
          </a:p>
          <a:p>
            <a:r>
              <a:rPr lang="fi-FI" sz="2400" dirty="0">
                <a:latin typeface="GillSans"/>
              </a:rPr>
              <a:t>jähmettyminen (selänpuoleinen</a:t>
            </a:r>
          </a:p>
          <a:p>
            <a:r>
              <a:rPr lang="fi-FI" sz="2400" dirty="0" err="1">
                <a:latin typeface="GillSans"/>
              </a:rPr>
              <a:t>vagushermo</a:t>
            </a:r>
            <a:r>
              <a:rPr lang="fi-FI" sz="2400" dirty="0">
                <a:latin typeface="GillSans"/>
              </a:rPr>
              <a:t>, DVC)</a:t>
            </a:r>
          </a:p>
          <a:p>
            <a:r>
              <a:rPr lang="fi-FI" sz="2400" dirty="0">
                <a:latin typeface="GillSans"/>
              </a:rPr>
              <a:t> 2. mobilisaatio: taistelu ja</a:t>
            </a:r>
          </a:p>
          <a:p>
            <a:r>
              <a:rPr lang="fi-FI" sz="2400" dirty="0">
                <a:latin typeface="GillSans"/>
              </a:rPr>
              <a:t>pako (autonomisen hermoston    sympaattinen</a:t>
            </a:r>
          </a:p>
          <a:p>
            <a:r>
              <a:rPr lang="fi-FI" sz="2400" dirty="0">
                <a:latin typeface="GillSans"/>
              </a:rPr>
              <a:t>haara)</a:t>
            </a:r>
          </a:p>
          <a:p>
            <a:r>
              <a:rPr lang="fi-FI" sz="2400" dirty="0">
                <a:latin typeface="GillSans"/>
              </a:rPr>
              <a:t> 3. sosiaalinen liittyminen</a:t>
            </a:r>
          </a:p>
          <a:p>
            <a:r>
              <a:rPr lang="fi-FI" sz="2400" dirty="0">
                <a:latin typeface="GillSans"/>
              </a:rPr>
              <a:t>(vatsanpuoleinen </a:t>
            </a:r>
            <a:r>
              <a:rPr lang="fi-FI" sz="2400" dirty="0" err="1">
                <a:latin typeface="GillSans"/>
              </a:rPr>
              <a:t>vagushermo</a:t>
            </a:r>
            <a:r>
              <a:rPr lang="fi-FI" sz="2400" dirty="0">
                <a:latin typeface="GillSans"/>
              </a:rPr>
              <a:t>, VVC)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128" y="1585298"/>
            <a:ext cx="3147720" cy="3177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2014" y="-2"/>
            <a:ext cx="79443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202014" y="150125"/>
            <a:ext cx="8086954" cy="1575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fi-FI" sz="3600" dirty="0" err="1">
                <a:solidFill>
                  <a:schemeClr val="accent3">
                    <a:lumMod val="50000"/>
                  </a:schemeClr>
                </a:solidFill>
              </a:rPr>
              <a:t>Neuroseptio</a:t>
            </a:r>
            <a:r>
              <a:rPr lang="fi-FI" sz="36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fi-FI" sz="2800" dirty="0">
                <a:solidFill>
                  <a:schemeClr val="accent3">
                    <a:lumMod val="50000"/>
                  </a:schemeClr>
                </a:solidFill>
              </a:rPr>
            </a:br>
            <a:endParaRPr sz="2800" b="0" i="0" u="none" strike="noStrike" cap="none" dirty="0">
              <a:solidFill>
                <a:schemeClr val="accent3">
                  <a:lumMod val="50000"/>
                </a:schemeClr>
              </a:solidFill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27993" y="2827992"/>
            <a:ext cx="6858000" cy="12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12.5.2017</a:t>
            </a:r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  <a:endParaRPr lang="fi-FI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202015" y="2074460"/>
            <a:ext cx="7532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000" dirty="0"/>
              <a:t>Autonomisen hermoston kyky arvioida hermoston tasolla sitä, </a:t>
            </a:r>
          </a:p>
          <a:p>
            <a:r>
              <a:rPr lang="fi-FI" sz="2000" dirty="0"/>
              <a:t>      ovatko tilanne ja ihmiset ympärillä turvallisia, uhkaavia vai </a:t>
            </a:r>
          </a:p>
          <a:p>
            <a:r>
              <a:rPr lang="fi-FI" sz="2000" dirty="0"/>
              <a:t>      hengenvaarallisia</a:t>
            </a:r>
          </a:p>
          <a:p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000" dirty="0"/>
              <a:t>Mekanismi, joka autonomisen hermoston tasolla arvioi sekä</a:t>
            </a:r>
          </a:p>
          <a:p>
            <a:r>
              <a:rPr lang="fi-FI" sz="2000" dirty="0"/>
              <a:t>      ulkoisia että sisäisiä ärsykkeitä kaiken aikaa</a:t>
            </a:r>
          </a:p>
          <a:p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000" dirty="0"/>
              <a:t>Vakava traumatisoituminen voi johtaa </a:t>
            </a:r>
            <a:r>
              <a:rPr lang="fi-FI" sz="2000" dirty="0" err="1"/>
              <a:t>neuroseption</a:t>
            </a:r>
            <a:r>
              <a:rPr lang="fi-FI" sz="2000" dirty="0"/>
              <a:t> toiminnan </a:t>
            </a:r>
          </a:p>
          <a:p>
            <a:r>
              <a:rPr lang="fi-FI" sz="2000" dirty="0"/>
              <a:t>      häiriintymiseen, jolloin tapahtuu virhetulkintoja -&gt; turvallinen </a:t>
            </a:r>
          </a:p>
          <a:p>
            <a:r>
              <a:rPr lang="fi-FI" sz="2000" dirty="0"/>
              <a:t>      tilanne näyttäytyy uhkaavana, jopa hengenvaarallisena – </a:t>
            </a:r>
          </a:p>
          <a:p>
            <a:r>
              <a:rPr lang="fi-FI" sz="2000" dirty="0"/>
              <a:t>      vastaavasti uhkaava tilanne voi näyttäytyä turvallisena</a:t>
            </a:r>
          </a:p>
        </p:txBody>
      </p:sp>
    </p:spTree>
    <p:extLst>
      <p:ext uri="{BB962C8B-B14F-4D97-AF65-F5344CB8AC3E}">
        <p14:creationId xmlns:p14="http://schemas.microsoft.com/office/powerpoint/2010/main" val="12677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2014" y="-2"/>
            <a:ext cx="79443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202014" y="150125"/>
            <a:ext cx="8086954" cy="1575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fi-FI" sz="2800" dirty="0" err="1">
                <a:solidFill>
                  <a:schemeClr val="accent3">
                    <a:lumMod val="50000"/>
                  </a:schemeClr>
                </a:solidFill>
              </a:rPr>
              <a:t>Neuroseptio</a:t>
            </a:r>
            <a:r>
              <a:rPr lang="fi-FI" sz="28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fi-FI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i-FI" sz="2800" dirty="0">
                <a:solidFill>
                  <a:schemeClr val="accent3">
                    <a:lumMod val="50000"/>
                  </a:schemeClr>
                </a:solidFill>
              </a:rPr>
              <a:t>tiedostamaton, hermostollinen järjestelmä uhkan ja turvallisuuden arvioimiseen (</a:t>
            </a:r>
            <a:r>
              <a:rPr lang="fi-FI" sz="2800" dirty="0" err="1">
                <a:solidFill>
                  <a:schemeClr val="accent3">
                    <a:lumMod val="50000"/>
                  </a:schemeClr>
                </a:solidFill>
              </a:rPr>
              <a:t>Porges</a:t>
            </a:r>
            <a:r>
              <a:rPr lang="fi-FI" sz="28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sz="2800" b="0" i="0" u="none" strike="noStrike" cap="none" dirty="0">
              <a:solidFill>
                <a:schemeClr val="accent3">
                  <a:lumMod val="50000"/>
                </a:schemeClr>
              </a:solidFill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2827993" y="2827992"/>
            <a:ext cx="6858000" cy="12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12.5.2017</a:t>
            </a:r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  <a:endParaRPr lang="fi-FI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442" y="1583140"/>
            <a:ext cx="7315200" cy="400315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964752" y="5240027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Vatsanpuoleinen </a:t>
            </a:r>
          </a:p>
          <a:p>
            <a:r>
              <a:rPr lang="fi-FI" sz="1600" dirty="0" err="1">
                <a:solidFill>
                  <a:srgbClr val="FF0000"/>
                </a:solidFill>
              </a:rPr>
              <a:t>vagushermo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232892" y="5255954"/>
            <a:ext cx="209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B050"/>
                </a:solidFill>
              </a:rPr>
              <a:t>Autonomisen hermoston</a:t>
            </a:r>
          </a:p>
          <a:p>
            <a:r>
              <a:rPr lang="fi-FI" sz="1600" dirty="0">
                <a:solidFill>
                  <a:srgbClr val="00B050"/>
                </a:solidFill>
              </a:rPr>
              <a:t>Sympaattinen haara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470218" y="5257521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rgbClr val="7030A0"/>
                </a:solidFill>
              </a:rPr>
              <a:t>Selänpuoleinen</a:t>
            </a:r>
          </a:p>
          <a:p>
            <a:r>
              <a:rPr lang="fi-FI" sz="1600" dirty="0" err="1">
                <a:solidFill>
                  <a:srgbClr val="7030A0"/>
                </a:solidFill>
              </a:rPr>
              <a:t>vagushermo</a:t>
            </a:r>
            <a:endParaRPr lang="fi-FI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6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70" y="482560"/>
            <a:ext cx="7291547" cy="1081686"/>
          </a:xfrm>
        </p:spPr>
        <p:txBody>
          <a:bodyPr>
            <a:normAutofit fontScale="90000"/>
          </a:bodyPr>
          <a:lstStyle/>
          <a:p>
            <a:r>
              <a:rPr lang="fi-FI" err="1"/>
              <a:t>Dissosiaatio</a:t>
            </a:r>
            <a:r>
              <a:rPr lang="fi-FI"/>
              <a:t>, koko persoonaa koskeva </a:t>
            </a:r>
            <a:r>
              <a:rPr lang="fi-FI" sz="2555"/>
              <a:t>(van der </a:t>
            </a:r>
            <a:r>
              <a:rPr lang="fi-FI" sz="2555" err="1"/>
              <a:t>Haart</a:t>
            </a:r>
            <a:r>
              <a:rPr lang="fi-FI" sz="2555"/>
              <a:t>, </a:t>
            </a:r>
            <a:r>
              <a:rPr lang="fi-FI" sz="2555" err="1"/>
              <a:t>Nijenhuis</a:t>
            </a:r>
            <a:r>
              <a:rPr lang="fi-FI" sz="2555"/>
              <a:t> ja </a:t>
            </a:r>
            <a:r>
              <a:rPr lang="fi-FI" sz="2555" err="1"/>
              <a:t>Steele</a:t>
            </a:r>
            <a:r>
              <a:rPr lang="fi-FI" sz="2555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68" y="1600201"/>
            <a:ext cx="7159604" cy="4525963"/>
          </a:xfrm>
        </p:spPr>
        <p:txBody>
          <a:bodyPr>
            <a:normAutofit fontScale="85000" lnSpcReduction="10000"/>
          </a:bodyPr>
          <a:lstStyle/>
          <a:p>
            <a:r>
              <a:rPr lang="fi-FI"/>
              <a:t>Integraation puutetta psykobiologisissa järjestelmissä joihin kuuluvat mm. aistimukset, tunteet, ajatukset ja teot</a:t>
            </a:r>
          </a:p>
          <a:p>
            <a:pPr lvl="1"/>
            <a:r>
              <a:rPr lang="fi-FI"/>
              <a:t>Kuhunkin järjestelmään liittyy erilainen kokemus minuudesta (self),  maailmasta ja minusta maailmassa </a:t>
            </a:r>
          </a:p>
          <a:p>
            <a:pPr lvl="1"/>
            <a:r>
              <a:rPr lang="fi-FI"/>
              <a:t>Nämä järjestelmät yhdessä muodostavat persoonallisuuden</a:t>
            </a:r>
          </a:p>
          <a:p>
            <a:r>
              <a:rPr lang="fi-FI"/>
              <a:t>Tämä intergaation puute ilmenee persoonan rakenteellisena dissosiaationa (PRD)</a:t>
            </a:r>
          </a:p>
          <a:p>
            <a:pPr lvl="2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420" y="6354330"/>
            <a:ext cx="2019148" cy="365125"/>
          </a:xfrm>
        </p:spPr>
        <p:txBody>
          <a:bodyPr/>
          <a:lstStyle/>
          <a:p>
            <a:fld id="{A5B74349-1743-44E4-930C-0968FBFA2A79}" type="datetime1">
              <a:rPr lang="fi-FI" smtClean="0"/>
              <a:pPr/>
              <a:t>6.6.2023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C759-1756-4CA1-8652-DCD8EC3C8FC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8D816D-FC0B-4C99-8EBC-A3C956B9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5" y="1"/>
            <a:ext cx="1007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1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fi-FI" sz="36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Persoonallisuuden rakenteellinen    </a:t>
            </a:r>
            <a:r>
              <a:rPr lang="fi-FI" sz="3600" b="0" i="0" u="none" strike="noStrike" cap="none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dissosiaatio</a:t>
            </a:r>
            <a:r>
              <a:rPr lang="fi-FI" sz="3600" b="0" i="0" u="none" strike="noStrike" cap="none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, mielensisäinen systeemi</a:t>
            </a:r>
            <a:endParaRPr sz="36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6.6.2023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i-FI" sz="1200" b="0" i="0" u="none" strike="noStrike" cap="none" dirty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2844316" y="2826059"/>
            <a:ext cx="6876256" cy="1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i 1"/>
          <p:cNvSpPr/>
          <p:nvPr/>
        </p:nvSpPr>
        <p:spPr>
          <a:xfrm>
            <a:off x="1701375" y="1860203"/>
            <a:ext cx="2350276" cy="230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/>
          <p:cNvSpPr/>
          <p:nvPr/>
        </p:nvSpPr>
        <p:spPr>
          <a:xfrm>
            <a:off x="4983780" y="1298878"/>
            <a:ext cx="2961834" cy="2700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/>
          <p:cNvSpPr/>
          <p:nvPr/>
        </p:nvSpPr>
        <p:spPr>
          <a:xfrm>
            <a:off x="3682619" y="4032109"/>
            <a:ext cx="4064760" cy="2334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äännöllinen viisikulmio 4"/>
          <p:cNvSpPr/>
          <p:nvPr/>
        </p:nvSpPr>
        <p:spPr>
          <a:xfrm>
            <a:off x="1916393" y="2127144"/>
            <a:ext cx="960120" cy="91440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ANP</a:t>
            </a:r>
          </a:p>
        </p:txBody>
      </p:sp>
      <p:sp>
        <p:nvSpPr>
          <p:cNvPr id="6" name="Ellipsi 5"/>
          <p:cNvSpPr/>
          <p:nvPr/>
        </p:nvSpPr>
        <p:spPr>
          <a:xfrm>
            <a:off x="2876745" y="296267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7" name="Säännöllinen viisikulmio 6"/>
          <p:cNvSpPr/>
          <p:nvPr/>
        </p:nvSpPr>
        <p:spPr>
          <a:xfrm>
            <a:off x="6482687" y="1511747"/>
            <a:ext cx="960120" cy="914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ANP</a:t>
            </a:r>
          </a:p>
        </p:txBody>
      </p:sp>
      <p:sp>
        <p:nvSpPr>
          <p:cNvPr id="8" name="Ellipsi 7"/>
          <p:cNvSpPr/>
          <p:nvPr/>
        </p:nvSpPr>
        <p:spPr>
          <a:xfrm>
            <a:off x="5445457" y="1572358"/>
            <a:ext cx="915009" cy="9143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9" name="Ellipsi 8"/>
          <p:cNvSpPr/>
          <p:nvPr/>
        </p:nvSpPr>
        <p:spPr>
          <a:xfrm>
            <a:off x="5445456" y="2776360"/>
            <a:ext cx="649405" cy="6278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0" name="Ellipsi 9"/>
          <p:cNvSpPr/>
          <p:nvPr/>
        </p:nvSpPr>
        <p:spPr>
          <a:xfrm>
            <a:off x="6725168" y="25562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1" name="Säännöllinen viisikulmio 10"/>
          <p:cNvSpPr/>
          <p:nvPr/>
        </p:nvSpPr>
        <p:spPr>
          <a:xfrm>
            <a:off x="4023660" y="4321712"/>
            <a:ext cx="960120" cy="914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ANP</a:t>
            </a:r>
          </a:p>
        </p:txBody>
      </p:sp>
      <p:sp>
        <p:nvSpPr>
          <p:cNvPr id="12" name="Säännöllinen viisikulmio 11"/>
          <p:cNvSpPr/>
          <p:nvPr/>
        </p:nvSpPr>
        <p:spPr>
          <a:xfrm>
            <a:off x="6725168" y="4562563"/>
            <a:ext cx="960120" cy="9144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ANP</a:t>
            </a:r>
          </a:p>
        </p:txBody>
      </p:sp>
      <p:sp>
        <p:nvSpPr>
          <p:cNvPr id="13" name="Säännöllinen viisikulmio 12"/>
          <p:cNvSpPr/>
          <p:nvPr/>
        </p:nvSpPr>
        <p:spPr>
          <a:xfrm>
            <a:off x="5180462" y="5391150"/>
            <a:ext cx="960120" cy="91440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ANP</a:t>
            </a:r>
          </a:p>
        </p:txBody>
      </p:sp>
      <p:sp>
        <p:nvSpPr>
          <p:cNvPr id="14" name="Ellipsi 13"/>
          <p:cNvSpPr/>
          <p:nvPr/>
        </p:nvSpPr>
        <p:spPr>
          <a:xfrm>
            <a:off x="5923128" y="4760198"/>
            <a:ext cx="491320" cy="4759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5" name="Ellipsi 14"/>
          <p:cNvSpPr/>
          <p:nvPr/>
        </p:nvSpPr>
        <p:spPr>
          <a:xfrm>
            <a:off x="5318850" y="4047074"/>
            <a:ext cx="312841" cy="6737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6" name="Ellipsi 15"/>
          <p:cNvSpPr/>
          <p:nvPr/>
        </p:nvSpPr>
        <p:spPr>
          <a:xfrm>
            <a:off x="4490113" y="5657005"/>
            <a:ext cx="690349" cy="4935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7" name="Ellipsi 16"/>
          <p:cNvSpPr/>
          <p:nvPr/>
        </p:nvSpPr>
        <p:spPr>
          <a:xfrm>
            <a:off x="6482687" y="5841241"/>
            <a:ext cx="348244" cy="3092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18" name="Ellipsi 17"/>
          <p:cNvSpPr/>
          <p:nvPr/>
        </p:nvSpPr>
        <p:spPr>
          <a:xfrm>
            <a:off x="4902811" y="4720798"/>
            <a:ext cx="812188" cy="8633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EP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424256" y="1514251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PRIMÄÄRI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7442807" y="1266138"/>
            <a:ext cx="17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DDNOS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606054" y="585347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3944387966"/>
      </p:ext>
    </p:extLst>
  </p:cSld>
  <p:clrMapOvr>
    <a:masterClrMapping/>
  </p:clrMapOvr>
</p:sld>
</file>

<file path=ppt/theme/theme1.xml><?xml version="1.0" encoding="utf-8"?>
<a:theme xmlns:a="http://schemas.openxmlformats.org/drawingml/2006/main" name="Päivänseisaus">
  <a:themeElements>
    <a:clrScheme name="Päivänseisaus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820</Words>
  <Application>Microsoft Office PowerPoint</Application>
  <PresentationFormat>Näytössä katseltava diaesitys (4:3)</PresentationFormat>
  <Paragraphs>224</Paragraphs>
  <Slides>16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8" baseType="lpstr">
      <vt:lpstr>Noto Sans Symbols</vt:lpstr>
      <vt:lpstr>Arial</vt:lpstr>
      <vt:lpstr>Geneva</vt:lpstr>
      <vt:lpstr>GillSans</vt:lpstr>
      <vt:lpstr>Arial-ItalicMT</vt:lpstr>
      <vt:lpstr>Cabin</vt:lpstr>
      <vt:lpstr>Wingdings</vt:lpstr>
      <vt:lpstr>ArialMT</vt:lpstr>
      <vt:lpstr>Verdana</vt:lpstr>
      <vt:lpstr>Calibri</vt:lpstr>
      <vt:lpstr>Tahoma</vt:lpstr>
      <vt:lpstr>Päivänseisaus</vt:lpstr>
      <vt:lpstr>      Yleistä traumatisoitumisen ilmiöstä ja traumapsykoterapeuttisesta työskentelystä </vt:lpstr>
      <vt:lpstr> Traumojen vaikutukset vaihtelevat</vt:lpstr>
      <vt:lpstr>  Trauma ja keho</vt:lpstr>
      <vt:lpstr>Polyvagaali teoria</vt:lpstr>
      <vt:lpstr>Polyvagaali teoria</vt:lpstr>
      <vt:lpstr>Neuroseptio: </vt:lpstr>
      <vt:lpstr>Neuroseptio: tiedostamaton, hermostollinen järjestelmä uhkan ja turvallisuuden arvioimiseen (Porges)</vt:lpstr>
      <vt:lpstr>Dissosiaatio, koko persoonaa koskeva (van der Haart, Nijenhuis ja Steele)</vt:lpstr>
      <vt:lpstr>Persoonallisuuden rakenteellinen    dissosiaatio, mielensisäinen systeemi</vt:lpstr>
      <vt:lpstr>Traumaattinen kokemus vaikuttaa kokonaisvaltaisesti</vt:lpstr>
      <vt:lpstr>Traumatisoitumisen vaikutuksia</vt:lpstr>
      <vt:lpstr>Traumatisoituminen </vt:lpstr>
      <vt:lpstr>Trauman muistaminen (Punamäki, 2014; Rubin ym., 2009)</vt:lpstr>
      <vt:lpstr>”Terve” vs. traumatisoitunut mieli</vt:lpstr>
      <vt:lpstr>Kompleksinen PSTD</vt:lpstr>
      <vt:lpstr>Kompleksinen PTSD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Hämmennyksestä ymmärrykseen - systeeminen näkökulma traumatisoitumiseen ja sen hoitoon</dc:title>
  <dc:creator>anne-marita yletyinen</dc:creator>
  <cp:lastModifiedBy>Aku Kaura</cp:lastModifiedBy>
  <cp:revision>37</cp:revision>
  <dcterms:modified xsi:type="dcterms:W3CDTF">2023-06-06T16:38:00Z</dcterms:modified>
</cp:coreProperties>
</file>